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y="5143500" cx="9144000"/>
  <p:notesSz cx="6858000" cy="9144000"/>
  <p:embeddedFontLst>
    <p:embeddedFont>
      <p:font typeface="Roboto"/>
      <p:regular r:id="rId47"/>
      <p:bold r:id="rId48"/>
      <p:italic r:id="rId49"/>
      <p:boldItalic r:id="rId50"/>
    </p:embeddedFont>
    <p:embeddedFont>
      <p:font typeface="Amatic SC"/>
      <p:regular r:id="rId51"/>
      <p:bold r:id="rId52"/>
    </p:embeddedFont>
    <p:embeddedFont>
      <p:font typeface="Source Code Pro"/>
      <p:regular r:id="rId53"/>
      <p:bold r:id="rId54"/>
      <p:italic r:id="rId55"/>
      <p:boldItalic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bold.fntdata"/><Relationship Id="rId47" Type="http://schemas.openxmlformats.org/officeDocument/2006/relationships/font" Target="fonts/Roboto-regular.fntdata"/><Relationship Id="rId49"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AmaticSC-regular.fntdata"/><Relationship Id="rId50" Type="http://schemas.openxmlformats.org/officeDocument/2006/relationships/font" Target="fonts/Roboto-boldItalic.fntdata"/><Relationship Id="rId53" Type="http://schemas.openxmlformats.org/officeDocument/2006/relationships/font" Target="fonts/SourceCodePro-regular.fntdata"/><Relationship Id="rId52" Type="http://schemas.openxmlformats.org/officeDocument/2006/relationships/font" Target="fonts/AmaticSC-bold.fntdata"/><Relationship Id="rId11" Type="http://schemas.openxmlformats.org/officeDocument/2006/relationships/slide" Target="slides/slide6.xml"/><Relationship Id="rId55" Type="http://schemas.openxmlformats.org/officeDocument/2006/relationships/font" Target="fonts/SourceCodePro-italic.fntdata"/><Relationship Id="rId10" Type="http://schemas.openxmlformats.org/officeDocument/2006/relationships/slide" Target="slides/slide5.xml"/><Relationship Id="rId54" Type="http://schemas.openxmlformats.org/officeDocument/2006/relationships/font" Target="fonts/SourceCodePro-bold.fntdata"/><Relationship Id="rId13" Type="http://schemas.openxmlformats.org/officeDocument/2006/relationships/slide" Target="slides/slide8.xml"/><Relationship Id="rId12" Type="http://schemas.openxmlformats.org/officeDocument/2006/relationships/slide" Target="slides/slide7.xml"/><Relationship Id="rId56" Type="http://schemas.openxmlformats.org/officeDocument/2006/relationships/font" Target="fonts/SourceCodePr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833b24908f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833b24908f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833b24908f_1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833b24908f_1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833b24908f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833b24908f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833b24908f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833b24908f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833b24908f_1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833b24908f_1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833b24908f_1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833b24908f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833b24908f_1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833b24908f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833b24908f_1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833b24908f_1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833b24908f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833b24908f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833b24908f_1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833b24908f_1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833b24908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833b24908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833b24908f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833b24908f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833b24908f_1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833b24908f_1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833b24908f_1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833b24908f_1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833b24908f_1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833b24908f_1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833b24908f_1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833b24908f_1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833b24908f_1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833b24908f_1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833b24908f_1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833b24908f_1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836316031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836316031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836316031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836316031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836316031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836316031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833b24908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833b24908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836316031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836316031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836316031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836316031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8363160310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8363160310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g8382e3e7d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8382e3e7d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8382e3e7d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8382e3e7d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8382e3e7d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8382e3e7d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3" name="Shape 263"/>
        <p:cNvGrpSpPr/>
        <p:nvPr/>
      </p:nvGrpSpPr>
      <p:grpSpPr>
        <a:xfrm>
          <a:off x="0" y="0"/>
          <a:ext cx="0" cy="0"/>
          <a:chOff x="0" y="0"/>
          <a:chExt cx="0" cy="0"/>
        </a:xfrm>
      </p:grpSpPr>
      <p:sp>
        <p:nvSpPr>
          <p:cNvPr id="264" name="Google Shape;264;g8382e3e7d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8382e3e7d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8382e3e7de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8382e3e7de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8382e3e7de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8382e3e7de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8382e3e7d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8382e3e7d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833b24908f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833b24908f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8382e3e7de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8382e3e7de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8382e3e7de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8382e3e7de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833b24908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833b24908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833b24908f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833b24908f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833b24908f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833b24908f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833b24908f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833b24908f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833b24908f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833b24908f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1" Type="http://schemas.openxmlformats.org/officeDocument/2006/relationships/hyperlink" Target="https://en.wikipedia.org/wiki/Icon_programming_language" TargetMode="External"/><Relationship Id="rId10" Type="http://schemas.openxmlformats.org/officeDocument/2006/relationships/hyperlink" Target="https://en.wikipedia.org/wiki/Logic_programming" TargetMode="External"/><Relationship Id="rId13" Type="http://schemas.openxmlformats.org/officeDocument/2006/relationships/hyperlink" Target="https://en.wikipedia.org/wiki/Prolog" TargetMode="External"/><Relationship Id="rId12" Type="http://schemas.openxmlformats.org/officeDocument/2006/relationships/hyperlink" Target="https://en.wikipedia.org/wiki/Planner_programming_language" TargetMode="External"/><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hyperlink" Target="https://en.wikipedia.org/wiki/Constraint_satisfaction_problem" TargetMode="External"/><Relationship Id="rId4" Type="http://schemas.openxmlformats.org/officeDocument/2006/relationships/hyperlink" Target="https://en.wikipedia.org/wiki/Crosswords" TargetMode="External"/><Relationship Id="rId9" Type="http://schemas.openxmlformats.org/officeDocument/2006/relationships/hyperlink" Target="https://en.wikipedia.org/wiki/Combinatorial_optimization" TargetMode="External"/><Relationship Id="rId5" Type="http://schemas.openxmlformats.org/officeDocument/2006/relationships/hyperlink" Target="https://en.wikipedia.org/wiki/Verbal_arithmetic" TargetMode="External"/><Relationship Id="rId6" Type="http://schemas.openxmlformats.org/officeDocument/2006/relationships/hyperlink" Target="https://en.wikipedia.org/wiki/Algorithmics_of_sudoku" TargetMode="External"/><Relationship Id="rId7" Type="http://schemas.openxmlformats.org/officeDocument/2006/relationships/hyperlink" Target="https://en.wikipedia.org/wiki/Parsing" TargetMode="External"/><Relationship Id="rId8" Type="http://schemas.openxmlformats.org/officeDocument/2006/relationships/hyperlink" Target="https://en.wikipedia.org/wiki/Knapsack_problem"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hyperlink" Target="https://en.wikipedia.org/wiki/Matroid"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hyperlink" Target="https://www.geeksforgeeks.org/recursio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hyperlink" Target="https://en.wikipedia.org/wiki/Computer_science" TargetMode="External"/><Relationship Id="rId4" Type="http://schemas.openxmlformats.org/officeDocument/2006/relationships/hyperlink" Target="https://en.wikipedia.org/wiki/Algorithm_design_paradigm" TargetMode="External"/><Relationship Id="rId5" Type="http://schemas.openxmlformats.org/officeDocument/2006/relationships/hyperlink" Target="https://en.wikipedia.org/wiki/Recursion" TargetMode="External"/><Relationship Id="rId6" Type="http://schemas.openxmlformats.org/officeDocument/2006/relationships/hyperlink" Target="https://en.wikipedia.org/wiki/Algorithm"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 Id="rId3" Type="http://schemas.openxmlformats.org/officeDocument/2006/relationships/image" Target="../media/image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image" Target="../media/image1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hyperlink" Target="https://en.wikipedia.org/wiki/Sorting_algorithm" TargetMode="External"/><Relationship Id="rId4" Type="http://schemas.openxmlformats.org/officeDocument/2006/relationships/hyperlink" Target="https://en.wikipedia.org/wiki/Quicksort" TargetMode="External"/><Relationship Id="rId11" Type="http://schemas.openxmlformats.org/officeDocument/2006/relationships/hyperlink" Target="https://en.wikipedia.org/wiki/Discrete_Fourier_transform" TargetMode="External"/><Relationship Id="rId10" Type="http://schemas.openxmlformats.org/officeDocument/2006/relationships/hyperlink" Target="https://en.wikipedia.org/wiki/Top-down_parser" TargetMode="External"/><Relationship Id="rId12" Type="http://schemas.openxmlformats.org/officeDocument/2006/relationships/hyperlink" Target="https://en.wikipedia.org/wiki/Fast_Fourier_transform" TargetMode="External"/><Relationship Id="rId9" Type="http://schemas.openxmlformats.org/officeDocument/2006/relationships/hyperlink" Target="https://en.wikipedia.org/wiki/Syntactic_analysis" TargetMode="External"/><Relationship Id="rId5" Type="http://schemas.openxmlformats.org/officeDocument/2006/relationships/hyperlink" Target="https://en.wikipedia.org/wiki/Merge_sort" TargetMode="External"/><Relationship Id="rId6" Type="http://schemas.openxmlformats.org/officeDocument/2006/relationships/hyperlink" Target="https://en.wikipedia.org/wiki/Multiplication_algorithm" TargetMode="External"/><Relationship Id="rId7" Type="http://schemas.openxmlformats.org/officeDocument/2006/relationships/hyperlink" Target="https://en.wikipedia.org/wiki/Karatsuba_algorithm" TargetMode="External"/><Relationship Id="rId8" Type="http://schemas.openxmlformats.org/officeDocument/2006/relationships/hyperlink" Target="https://en.wikipedia.org/wiki/Closest_pair_of_points_problem"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and analysis of ALgorithm </a:t>
            </a:r>
            <a:endParaRPr/>
          </a:p>
        </p:txBody>
      </p:sp>
      <p:sp>
        <p:nvSpPr>
          <p:cNvPr id="57" name="Google Shape;57;p13"/>
          <p:cNvSpPr txBox="1"/>
          <p:nvPr>
            <p:ph idx="1" type="subTitle"/>
          </p:nvPr>
        </p:nvSpPr>
        <p:spPr>
          <a:xfrm>
            <a:off x="4125500" y="3890400"/>
            <a:ext cx="4875600" cy="706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-Vishal Nagargoje (181210059)</a:t>
            </a:r>
            <a:endParaRPr/>
          </a:p>
          <a:p>
            <a:pPr indent="0" lvl="0" marL="0" rtl="0" algn="ctr">
              <a:spcBef>
                <a:spcPts val="0"/>
              </a:spcBef>
              <a:spcAft>
                <a:spcPts val="0"/>
              </a:spcAft>
              <a:buNone/>
            </a:pPr>
            <a:r>
              <a:rPr lang="en"/>
              <a:t>-Vikas Paliwal (181210058)</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265500" y="1414450"/>
            <a:ext cx="4045200" cy="250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Use of Backtracking algorithm</a:t>
            </a:r>
            <a:endParaRPr/>
          </a:p>
        </p:txBody>
      </p:sp>
      <p:sp>
        <p:nvSpPr>
          <p:cNvPr id="114" name="Google Shape;114;p22"/>
          <p:cNvSpPr txBox="1"/>
          <p:nvPr>
            <p:ph idx="2" type="body"/>
          </p:nvPr>
        </p:nvSpPr>
        <p:spPr>
          <a:xfrm>
            <a:off x="4572000" y="818050"/>
            <a:ext cx="4464900" cy="3695100"/>
          </a:xfrm>
          <a:prstGeom prst="rect">
            <a:avLst/>
          </a:prstGeom>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rgbClr val="000000"/>
              </a:buClr>
              <a:buSzPts val="1400"/>
              <a:buFont typeface="Comic Sans MS"/>
              <a:buChar char="-"/>
            </a:pPr>
            <a:r>
              <a:rPr b="1" lang="en" sz="1400">
                <a:solidFill>
                  <a:srgbClr val="000000"/>
                </a:solidFill>
                <a:latin typeface="Comic Sans MS"/>
                <a:ea typeface="Comic Sans MS"/>
                <a:cs typeface="Comic Sans MS"/>
                <a:sym typeface="Comic Sans MS"/>
              </a:rPr>
              <a:t>Backtracking is an important tool for solving </a:t>
            </a:r>
            <a:r>
              <a:rPr b="1" lang="en" sz="1400">
                <a:solidFill>
                  <a:srgbClr val="000000"/>
                </a:solidFill>
                <a:uFill>
                  <a:noFill/>
                </a:uFill>
                <a:latin typeface="Comic Sans MS"/>
                <a:ea typeface="Comic Sans MS"/>
                <a:cs typeface="Comic Sans MS"/>
                <a:sym typeface="Comic Sans MS"/>
                <a:hlinkClick r:id="rId3"/>
              </a:rPr>
              <a:t>constraint satisfaction problems</a:t>
            </a:r>
            <a:r>
              <a:rPr b="1" lang="en" sz="1400">
                <a:solidFill>
                  <a:srgbClr val="000000"/>
                </a:solidFill>
                <a:latin typeface="Comic Sans MS"/>
                <a:ea typeface="Comic Sans MS"/>
                <a:cs typeface="Comic Sans MS"/>
                <a:sym typeface="Comic Sans MS"/>
              </a:rPr>
              <a:t>, such as </a:t>
            </a:r>
            <a:r>
              <a:rPr b="1" lang="en" sz="1400">
                <a:solidFill>
                  <a:srgbClr val="000000"/>
                </a:solidFill>
                <a:uFill>
                  <a:noFill/>
                </a:uFill>
                <a:latin typeface="Comic Sans MS"/>
                <a:ea typeface="Comic Sans MS"/>
                <a:cs typeface="Comic Sans MS"/>
                <a:sym typeface="Comic Sans MS"/>
                <a:hlinkClick r:id="rId4"/>
              </a:rPr>
              <a:t>crosswords</a:t>
            </a:r>
            <a:r>
              <a:rPr b="1" lang="en" sz="1400">
                <a:solidFill>
                  <a:srgbClr val="000000"/>
                </a:solidFill>
                <a:latin typeface="Comic Sans MS"/>
                <a:ea typeface="Comic Sans MS"/>
                <a:cs typeface="Comic Sans MS"/>
                <a:sym typeface="Comic Sans MS"/>
              </a:rPr>
              <a:t>, </a:t>
            </a:r>
            <a:r>
              <a:rPr b="1" lang="en" sz="1400">
                <a:solidFill>
                  <a:srgbClr val="000000"/>
                </a:solidFill>
                <a:uFill>
                  <a:noFill/>
                </a:uFill>
                <a:latin typeface="Comic Sans MS"/>
                <a:ea typeface="Comic Sans MS"/>
                <a:cs typeface="Comic Sans MS"/>
                <a:sym typeface="Comic Sans MS"/>
                <a:hlinkClick r:id="rId5"/>
              </a:rPr>
              <a:t>verbal arithmetic</a:t>
            </a:r>
            <a:r>
              <a:rPr b="1" lang="en" sz="1400">
                <a:solidFill>
                  <a:srgbClr val="000000"/>
                </a:solidFill>
                <a:latin typeface="Comic Sans MS"/>
                <a:ea typeface="Comic Sans MS"/>
                <a:cs typeface="Comic Sans MS"/>
                <a:sym typeface="Comic Sans MS"/>
              </a:rPr>
              <a:t>, </a:t>
            </a:r>
            <a:r>
              <a:rPr b="1" lang="en" sz="1400">
                <a:solidFill>
                  <a:srgbClr val="000000"/>
                </a:solidFill>
                <a:uFill>
                  <a:noFill/>
                </a:uFill>
                <a:latin typeface="Comic Sans MS"/>
                <a:ea typeface="Comic Sans MS"/>
                <a:cs typeface="Comic Sans MS"/>
                <a:sym typeface="Comic Sans MS"/>
                <a:hlinkClick r:id="rId6"/>
              </a:rPr>
              <a:t>Sudoku</a:t>
            </a:r>
            <a:r>
              <a:rPr b="1" lang="en" sz="1400">
                <a:solidFill>
                  <a:srgbClr val="000000"/>
                </a:solidFill>
                <a:latin typeface="Comic Sans MS"/>
                <a:ea typeface="Comic Sans MS"/>
                <a:cs typeface="Comic Sans MS"/>
                <a:sym typeface="Comic Sans MS"/>
              </a:rPr>
              <a:t>, and many other puzzles.</a:t>
            </a:r>
            <a:endParaRPr b="1" sz="1400">
              <a:solidFill>
                <a:srgbClr val="000000"/>
              </a:solidFill>
              <a:latin typeface="Comic Sans MS"/>
              <a:ea typeface="Comic Sans MS"/>
              <a:cs typeface="Comic Sans MS"/>
              <a:sym typeface="Comic Sans MS"/>
            </a:endParaRPr>
          </a:p>
          <a:p>
            <a:pPr indent="-317500" lvl="0" marL="457200" rtl="0" algn="l">
              <a:lnSpc>
                <a:spcPct val="115000"/>
              </a:lnSpc>
              <a:spcBef>
                <a:spcPts val="0"/>
              </a:spcBef>
              <a:spcAft>
                <a:spcPts val="0"/>
              </a:spcAft>
              <a:buClr>
                <a:srgbClr val="000000"/>
              </a:buClr>
              <a:buSzPts val="1400"/>
              <a:buFont typeface="Comic Sans MS"/>
              <a:buChar char="-"/>
            </a:pPr>
            <a:r>
              <a:rPr b="1" lang="en" sz="1400">
                <a:solidFill>
                  <a:srgbClr val="000000"/>
                </a:solidFill>
                <a:latin typeface="Comic Sans MS"/>
                <a:ea typeface="Comic Sans MS"/>
                <a:cs typeface="Comic Sans MS"/>
                <a:sym typeface="Comic Sans MS"/>
              </a:rPr>
              <a:t>It is often the most convenient (if not the most efficient) technique for </a:t>
            </a:r>
            <a:r>
              <a:rPr b="1" lang="en" sz="1400">
                <a:solidFill>
                  <a:srgbClr val="000000"/>
                </a:solidFill>
                <a:uFill>
                  <a:noFill/>
                </a:uFill>
                <a:latin typeface="Comic Sans MS"/>
                <a:ea typeface="Comic Sans MS"/>
                <a:cs typeface="Comic Sans MS"/>
                <a:sym typeface="Comic Sans MS"/>
                <a:hlinkClick r:id="rId7"/>
              </a:rPr>
              <a:t>parsing</a:t>
            </a:r>
            <a:r>
              <a:rPr b="1" lang="en" sz="1400">
                <a:solidFill>
                  <a:srgbClr val="000000"/>
                </a:solidFill>
                <a:latin typeface="Comic Sans MS"/>
                <a:ea typeface="Comic Sans MS"/>
                <a:cs typeface="Comic Sans MS"/>
                <a:sym typeface="Comic Sans MS"/>
              </a:rPr>
              <a:t>, for the </a:t>
            </a:r>
            <a:r>
              <a:rPr b="1" lang="en" sz="1400">
                <a:solidFill>
                  <a:srgbClr val="000000"/>
                </a:solidFill>
                <a:uFill>
                  <a:noFill/>
                </a:uFill>
                <a:latin typeface="Comic Sans MS"/>
                <a:ea typeface="Comic Sans MS"/>
                <a:cs typeface="Comic Sans MS"/>
                <a:sym typeface="Comic Sans MS"/>
                <a:hlinkClick r:id="rId8"/>
              </a:rPr>
              <a:t>knapsack problem</a:t>
            </a:r>
            <a:r>
              <a:rPr b="1" lang="en" sz="1400">
                <a:solidFill>
                  <a:srgbClr val="000000"/>
                </a:solidFill>
                <a:latin typeface="Comic Sans MS"/>
                <a:ea typeface="Comic Sans MS"/>
                <a:cs typeface="Comic Sans MS"/>
                <a:sym typeface="Comic Sans MS"/>
              </a:rPr>
              <a:t> and other </a:t>
            </a:r>
            <a:r>
              <a:rPr b="1" lang="en" sz="1400">
                <a:solidFill>
                  <a:srgbClr val="000000"/>
                </a:solidFill>
                <a:uFill>
                  <a:noFill/>
                </a:uFill>
                <a:latin typeface="Comic Sans MS"/>
                <a:ea typeface="Comic Sans MS"/>
                <a:cs typeface="Comic Sans MS"/>
                <a:sym typeface="Comic Sans MS"/>
                <a:hlinkClick r:id="rId9"/>
              </a:rPr>
              <a:t>combinatorial optimization</a:t>
            </a:r>
            <a:r>
              <a:rPr b="1" lang="en" sz="1400">
                <a:solidFill>
                  <a:srgbClr val="000000"/>
                </a:solidFill>
                <a:latin typeface="Comic Sans MS"/>
                <a:ea typeface="Comic Sans MS"/>
                <a:cs typeface="Comic Sans MS"/>
                <a:sym typeface="Comic Sans MS"/>
              </a:rPr>
              <a:t> problems</a:t>
            </a:r>
            <a:endParaRPr b="1" sz="1400">
              <a:solidFill>
                <a:srgbClr val="000000"/>
              </a:solidFill>
              <a:latin typeface="Comic Sans MS"/>
              <a:ea typeface="Comic Sans MS"/>
              <a:cs typeface="Comic Sans MS"/>
              <a:sym typeface="Comic Sans MS"/>
            </a:endParaRPr>
          </a:p>
          <a:p>
            <a:pPr indent="-317500" lvl="0" marL="457200" rtl="0" algn="l">
              <a:lnSpc>
                <a:spcPct val="115000"/>
              </a:lnSpc>
              <a:spcBef>
                <a:spcPts val="0"/>
              </a:spcBef>
              <a:spcAft>
                <a:spcPts val="0"/>
              </a:spcAft>
              <a:buClr>
                <a:srgbClr val="000000"/>
              </a:buClr>
              <a:buSzPts val="1400"/>
              <a:buFont typeface="Comic Sans MS"/>
              <a:buChar char="-"/>
            </a:pPr>
            <a:r>
              <a:rPr b="1" lang="en" sz="1400">
                <a:solidFill>
                  <a:srgbClr val="000000"/>
                </a:solidFill>
                <a:latin typeface="Comic Sans MS"/>
                <a:ea typeface="Comic Sans MS"/>
                <a:cs typeface="Comic Sans MS"/>
                <a:sym typeface="Comic Sans MS"/>
              </a:rPr>
              <a:t>It is also the basis of the so-called </a:t>
            </a:r>
            <a:r>
              <a:rPr b="1" lang="en" sz="1400">
                <a:solidFill>
                  <a:srgbClr val="000000"/>
                </a:solidFill>
                <a:uFill>
                  <a:noFill/>
                </a:uFill>
                <a:latin typeface="Comic Sans MS"/>
                <a:ea typeface="Comic Sans MS"/>
                <a:cs typeface="Comic Sans MS"/>
                <a:sym typeface="Comic Sans MS"/>
                <a:hlinkClick r:id="rId10"/>
              </a:rPr>
              <a:t>logic programming</a:t>
            </a:r>
            <a:r>
              <a:rPr b="1" lang="en" sz="1400">
                <a:solidFill>
                  <a:srgbClr val="000000"/>
                </a:solidFill>
                <a:latin typeface="Comic Sans MS"/>
                <a:ea typeface="Comic Sans MS"/>
                <a:cs typeface="Comic Sans MS"/>
                <a:sym typeface="Comic Sans MS"/>
              </a:rPr>
              <a:t> languages such as </a:t>
            </a:r>
            <a:r>
              <a:rPr b="1" lang="en" sz="1400">
                <a:solidFill>
                  <a:srgbClr val="000000"/>
                </a:solidFill>
                <a:uFill>
                  <a:noFill/>
                </a:uFill>
                <a:latin typeface="Comic Sans MS"/>
                <a:ea typeface="Comic Sans MS"/>
                <a:cs typeface="Comic Sans MS"/>
                <a:sym typeface="Comic Sans MS"/>
                <a:hlinkClick r:id="rId11"/>
              </a:rPr>
              <a:t>Icon</a:t>
            </a:r>
            <a:r>
              <a:rPr b="1" lang="en" sz="1400">
                <a:solidFill>
                  <a:srgbClr val="000000"/>
                </a:solidFill>
                <a:latin typeface="Comic Sans MS"/>
                <a:ea typeface="Comic Sans MS"/>
                <a:cs typeface="Comic Sans MS"/>
                <a:sym typeface="Comic Sans MS"/>
              </a:rPr>
              <a:t>, </a:t>
            </a:r>
            <a:r>
              <a:rPr b="1" lang="en" sz="1400">
                <a:solidFill>
                  <a:srgbClr val="000000"/>
                </a:solidFill>
                <a:uFill>
                  <a:noFill/>
                </a:uFill>
                <a:latin typeface="Comic Sans MS"/>
                <a:ea typeface="Comic Sans MS"/>
                <a:cs typeface="Comic Sans MS"/>
                <a:sym typeface="Comic Sans MS"/>
                <a:hlinkClick r:id="rId12"/>
              </a:rPr>
              <a:t>Planner</a:t>
            </a:r>
            <a:r>
              <a:rPr b="1" lang="en" sz="1400">
                <a:solidFill>
                  <a:srgbClr val="000000"/>
                </a:solidFill>
                <a:latin typeface="Comic Sans MS"/>
                <a:ea typeface="Comic Sans MS"/>
                <a:cs typeface="Comic Sans MS"/>
                <a:sym typeface="Comic Sans MS"/>
              </a:rPr>
              <a:t> and </a:t>
            </a:r>
            <a:r>
              <a:rPr b="1" lang="en" sz="1400">
                <a:solidFill>
                  <a:srgbClr val="000000"/>
                </a:solidFill>
                <a:uFill>
                  <a:noFill/>
                </a:uFill>
                <a:latin typeface="Comic Sans MS"/>
                <a:ea typeface="Comic Sans MS"/>
                <a:cs typeface="Comic Sans MS"/>
                <a:sym typeface="Comic Sans MS"/>
                <a:hlinkClick r:id="rId13"/>
              </a:rPr>
              <a:t>Prolog</a:t>
            </a:r>
            <a:r>
              <a:rPr b="1" lang="en" sz="1400">
                <a:solidFill>
                  <a:srgbClr val="000000"/>
                </a:solidFill>
                <a:latin typeface="Comic Sans MS"/>
                <a:ea typeface="Comic Sans MS"/>
                <a:cs typeface="Comic Sans MS"/>
                <a:sym typeface="Comic Sans MS"/>
              </a:rPr>
              <a:t>.</a:t>
            </a:r>
            <a:endParaRPr b="1" sz="1400">
              <a:solidFill>
                <a:srgbClr val="000000"/>
              </a:solidFill>
              <a:latin typeface="Comic Sans MS"/>
              <a:ea typeface="Comic Sans MS"/>
              <a:cs typeface="Comic Sans MS"/>
              <a:sym typeface="Comic Sans MS"/>
            </a:endParaRPr>
          </a:p>
        </p:txBody>
      </p:sp>
      <p:sp>
        <p:nvSpPr>
          <p:cNvPr id="115" name="Google Shape;115;p22"/>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sp>
        <p:nvSpPr>
          <p:cNvPr id="120" name="Google Shape;120;p23"/>
          <p:cNvSpPr txBox="1"/>
          <p:nvPr>
            <p:ph type="title"/>
          </p:nvPr>
        </p:nvSpPr>
        <p:spPr>
          <a:xfrm>
            <a:off x="345150" y="144000"/>
            <a:ext cx="8453700" cy="1264500"/>
          </a:xfrm>
          <a:prstGeom prst="rect">
            <a:avLst/>
          </a:prstGeom>
          <a:solidFill>
            <a:srgbClr val="FFFF00"/>
          </a:solidFill>
        </p:spPr>
        <p:txBody>
          <a:bodyPr anchorCtr="0" anchor="ctr" bIns="91425" lIns="91425" spcFirstLastPara="1" rIns="91425" wrap="square" tIns="91425">
            <a:noAutofit/>
          </a:bodyPr>
          <a:lstStyle/>
          <a:p>
            <a:pPr indent="0" lvl="0" marL="0" rtl="0" algn="ctr">
              <a:lnSpc>
                <a:spcPct val="171429"/>
              </a:lnSpc>
              <a:spcBef>
                <a:spcPts val="0"/>
              </a:spcBef>
              <a:spcAft>
                <a:spcPts val="800"/>
              </a:spcAft>
              <a:buNone/>
            </a:pPr>
            <a:r>
              <a:rPr lang="en" sz="1400">
                <a:solidFill>
                  <a:srgbClr val="000000"/>
                </a:solidFill>
                <a:latin typeface="Comic Sans MS"/>
                <a:ea typeface="Comic Sans MS"/>
                <a:cs typeface="Comic Sans MS"/>
                <a:sym typeface="Comic Sans MS"/>
              </a:rPr>
              <a:t>Given an instance of any computational problem  and data  corresponding to the instance, all the constraints that need to be satisfied in order to solve the problem are represented by . A backtracking algorithm will then work as follows:</a:t>
            </a:r>
            <a:endParaRPr sz="1400">
              <a:latin typeface="Comic Sans MS"/>
              <a:ea typeface="Comic Sans MS"/>
              <a:cs typeface="Comic Sans MS"/>
              <a:sym typeface="Comic Sans MS"/>
            </a:endParaRPr>
          </a:p>
        </p:txBody>
      </p:sp>
      <p:sp>
        <p:nvSpPr>
          <p:cNvPr id="121" name="Google Shape;121;p23"/>
          <p:cNvSpPr txBox="1"/>
          <p:nvPr>
            <p:ph idx="1" type="body"/>
          </p:nvPr>
        </p:nvSpPr>
        <p:spPr>
          <a:xfrm>
            <a:off x="257175" y="1612025"/>
            <a:ext cx="8647500" cy="3393300"/>
          </a:xfrm>
          <a:prstGeom prst="rect">
            <a:avLst/>
          </a:prstGeom>
          <a:solidFill>
            <a:srgbClr val="00FFFF"/>
          </a:solidFill>
        </p:spPr>
        <p:txBody>
          <a:bodyPr anchorCtr="0" anchor="t" bIns="91425" lIns="91425" spcFirstLastPara="1" rIns="91425" wrap="square" tIns="91425">
            <a:noAutofit/>
          </a:bodyPr>
          <a:lstStyle/>
          <a:p>
            <a:pPr indent="0" lvl="0" marL="0" rtl="0" algn="l">
              <a:lnSpc>
                <a:spcPct val="171429"/>
              </a:lnSpc>
              <a:spcBef>
                <a:spcPts val="0"/>
              </a:spcBef>
              <a:spcAft>
                <a:spcPts val="0"/>
              </a:spcAft>
              <a:buNone/>
            </a:pPr>
            <a:r>
              <a:rPr lang="en" sz="1300">
                <a:solidFill>
                  <a:srgbClr val="000000"/>
                </a:solidFill>
                <a:latin typeface="Comic Sans MS"/>
                <a:ea typeface="Comic Sans MS"/>
                <a:cs typeface="Comic Sans MS"/>
                <a:sym typeface="Comic Sans MS"/>
              </a:rPr>
              <a:t>The Algorithm begins to build up a solution, starting with an empty solution set . </a:t>
            </a:r>
            <a:r>
              <a:rPr b="1" lang="en" sz="1300">
                <a:solidFill>
                  <a:srgbClr val="000000"/>
                </a:solidFill>
                <a:latin typeface="Comic Sans MS"/>
                <a:ea typeface="Comic Sans MS"/>
                <a:cs typeface="Comic Sans MS"/>
                <a:sym typeface="Comic Sans MS"/>
              </a:rPr>
              <a:t>S = {}</a:t>
            </a:r>
            <a:endParaRPr b="1" sz="1300">
              <a:solidFill>
                <a:srgbClr val="000000"/>
              </a:solidFill>
              <a:latin typeface="Comic Sans MS"/>
              <a:ea typeface="Comic Sans MS"/>
              <a:cs typeface="Comic Sans MS"/>
              <a:sym typeface="Comic Sans MS"/>
            </a:endParaRPr>
          </a:p>
          <a:p>
            <a:pPr indent="-311150" lvl="0" marL="800100" rtl="0" algn="l">
              <a:lnSpc>
                <a:spcPct val="158000"/>
              </a:lnSpc>
              <a:spcBef>
                <a:spcPts val="800"/>
              </a:spcBef>
              <a:spcAft>
                <a:spcPts val="0"/>
              </a:spcAft>
              <a:buClr>
                <a:srgbClr val="000000"/>
              </a:buClr>
              <a:buSzPts val="1300"/>
              <a:buFont typeface="Comic Sans MS"/>
              <a:buAutoNum type="arabicPeriod"/>
            </a:pPr>
            <a:r>
              <a:rPr lang="en" sz="1300">
                <a:solidFill>
                  <a:srgbClr val="000000"/>
                </a:solidFill>
                <a:latin typeface="Comic Sans MS"/>
                <a:ea typeface="Comic Sans MS"/>
                <a:cs typeface="Comic Sans MS"/>
                <a:sym typeface="Comic Sans MS"/>
              </a:rPr>
              <a:t>Add to  the first move that is still left (All possible moves are added to  one by one). This now creates a new sub-tree  in the search tree of the algorithm.</a:t>
            </a:r>
            <a:endParaRPr sz="1300">
              <a:solidFill>
                <a:srgbClr val="000000"/>
              </a:solidFill>
              <a:latin typeface="Comic Sans MS"/>
              <a:ea typeface="Comic Sans MS"/>
              <a:cs typeface="Comic Sans MS"/>
              <a:sym typeface="Comic Sans MS"/>
            </a:endParaRPr>
          </a:p>
          <a:p>
            <a:pPr indent="-311150" lvl="0" marL="800100" rtl="0" algn="l">
              <a:lnSpc>
                <a:spcPct val="158000"/>
              </a:lnSpc>
              <a:spcBef>
                <a:spcPts val="0"/>
              </a:spcBef>
              <a:spcAft>
                <a:spcPts val="0"/>
              </a:spcAft>
              <a:buClr>
                <a:srgbClr val="000000"/>
              </a:buClr>
              <a:buSzPts val="1300"/>
              <a:buFont typeface="Comic Sans MS"/>
              <a:buAutoNum type="arabicPeriod"/>
            </a:pPr>
            <a:r>
              <a:rPr lang="en" sz="1300">
                <a:solidFill>
                  <a:srgbClr val="000000"/>
                </a:solidFill>
                <a:latin typeface="Comic Sans MS"/>
                <a:ea typeface="Comic Sans MS"/>
                <a:cs typeface="Comic Sans MS"/>
                <a:sym typeface="Comic Sans MS"/>
              </a:rPr>
              <a:t>Check if  satisfies each of the constraints in .</a:t>
            </a:r>
            <a:endParaRPr sz="1300">
              <a:solidFill>
                <a:srgbClr val="000000"/>
              </a:solidFill>
              <a:latin typeface="Comic Sans MS"/>
              <a:ea typeface="Comic Sans MS"/>
              <a:cs typeface="Comic Sans MS"/>
              <a:sym typeface="Comic Sans MS"/>
            </a:endParaRPr>
          </a:p>
          <a:p>
            <a:pPr indent="-311150" lvl="1" marL="1600200" rtl="0" algn="l">
              <a:lnSpc>
                <a:spcPct val="158000"/>
              </a:lnSpc>
              <a:spcBef>
                <a:spcPts val="0"/>
              </a:spcBef>
              <a:spcAft>
                <a:spcPts val="0"/>
              </a:spcAft>
              <a:buClr>
                <a:srgbClr val="000000"/>
              </a:buClr>
              <a:buSzPts val="1300"/>
              <a:buFont typeface="Comic Sans MS"/>
              <a:buChar char="○"/>
            </a:pPr>
            <a:r>
              <a:rPr lang="en" sz="1300">
                <a:solidFill>
                  <a:srgbClr val="000000"/>
                </a:solidFill>
                <a:latin typeface="Comic Sans MS"/>
                <a:ea typeface="Comic Sans MS"/>
                <a:cs typeface="Comic Sans MS"/>
                <a:sym typeface="Comic Sans MS"/>
              </a:rPr>
              <a:t>If Yes, then the sub-tree  is “eligible” to add more “children”.</a:t>
            </a:r>
            <a:endParaRPr sz="1300">
              <a:solidFill>
                <a:srgbClr val="000000"/>
              </a:solidFill>
              <a:latin typeface="Comic Sans MS"/>
              <a:ea typeface="Comic Sans MS"/>
              <a:cs typeface="Comic Sans MS"/>
              <a:sym typeface="Comic Sans MS"/>
            </a:endParaRPr>
          </a:p>
          <a:p>
            <a:pPr indent="-311150" lvl="1" marL="1600200" rtl="0" algn="l">
              <a:lnSpc>
                <a:spcPct val="158000"/>
              </a:lnSpc>
              <a:spcBef>
                <a:spcPts val="0"/>
              </a:spcBef>
              <a:spcAft>
                <a:spcPts val="0"/>
              </a:spcAft>
              <a:buClr>
                <a:srgbClr val="000000"/>
              </a:buClr>
              <a:buSzPts val="1300"/>
              <a:buFont typeface="Comic Sans MS"/>
              <a:buChar char="○"/>
            </a:pPr>
            <a:r>
              <a:rPr lang="en" sz="1300">
                <a:solidFill>
                  <a:srgbClr val="000000"/>
                </a:solidFill>
                <a:latin typeface="Comic Sans MS"/>
                <a:ea typeface="Comic Sans MS"/>
                <a:cs typeface="Comic Sans MS"/>
                <a:sym typeface="Comic Sans MS"/>
              </a:rPr>
              <a:t>Else, the entire </a:t>
            </a:r>
            <a:r>
              <a:rPr lang="en" sz="1300">
                <a:solidFill>
                  <a:srgbClr val="000000"/>
                </a:solidFill>
                <a:latin typeface="Comic Sans MS"/>
                <a:ea typeface="Comic Sans MS"/>
                <a:cs typeface="Comic Sans MS"/>
                <a:sym typeface="Comic Sans MS"/>
              </a:rPr>
              <a:t>subtree</a:t>
            </a:r>
            <a:r>
              <a:rPr lang="en" sz="1300">
                <a:solidFill>
                  <a:srgbClr val="000000"/>
                </a:solidFill>
                <a:latin typeface="Comic Sans MS"/>
                <a:ea typeface="Comic Sans MS"/>
                <a:cs typeface="Comic Sans MS"/>
                <a:sym typeface="Comic Sans MS"/>
              </a:rPr>
              <a:t>  is useless, so recurs back to step 1 using argument .</a:t>
            </a:r>
            <a:endParaRPr sz="1300">
              <a:solidFill>
                <a:srgbClr val="000000"/>
              </a:solidFill>
              <a:latin typeface="Comic Sans MS"/>
              <a:ea typeface="Comic Sans MS"/>
              <a:cs typeface="Comic Sans MS"/>
              <a:sym typeface="Comic Sans MS"/>
            </a:endParaRPr>
          </a:p>
          <a:p>
            <a:pPr indent="-311150" lvl="0" marL="800100" rtl="0" algn="l">
              <a:lnSpc>
                <a:spcPct val="158000"/>
              </a:lnSpc>
              <a:spcBef>
                <a:spcPts val="0"/>
              </a:spcBef>
              <a:spcAft>
                <a:spcPts val="0"/>
              </a:spcAft>
              <a:buClr>
                <a:srgbClr val="000000"/>
              </a:buClr>
              <a:buSzPts val="1300"/>
              <a:buFont typeface="Comic Sans MS"/>
              <a:buAutoNum type="arabicPeriod"/>
            </a:pPr>
            <a:r>
              <a:rPr lang="en" sz="1300">
                <a:solidFill>
                  <a:srgbClr val="000000"/>
                </a:solidFill>
                <a:latin typeface="Comic Sans MS"/>
                <a:ea typeface="Comic Sans MS"/>
                <a:cs typeface="Comic Sans MS"/>
                <a:sym typeface="Comic Sans MS"/>
              </a:rPr>
              <a:t>In the event of “eligibility” of the newly formed sub-tree , recurs back to step 1, using argument .</a:t>
            </a:r>
            <a:endParaRPr sz="1300">
              <a:solidFill>
                <a:srgbClr val="000000"/>
              </a:solidFill>
              <a:latin typeface="Comic Sans MS"/>
              <a:ea typeface="Comic Sans MS"/>
              <a:cs typeface="Comic Sans MS"/>
              <a:sym typeface="Comic Sans MS"/>
            </a:endParaRPr>
          </a:p>
          <a:p>
            <a:pPr indent="-304800" lvl="0" marL="800100" rtl="0" algn="l">
              <a:lnSpc>
                <a:spcPct val="158000"/>
              </a:lnSpc>
              <a:spcBef>
                <a:spcPts val="0"/>
              </a:spcBef>
              <a:spcAft>
                <a:spcPts val="0"/>
              </a:spcAft>
              <a:buClr>
                <a:srgbClr val="000000"/>
              </a:buClr>
              <a:buSzPts val="1200"/>
              <a:buFont typeface="Comic Sans MS"/>
              <a:buAutoNum type="arabicPeriod"/>
            </a:pPr>
            <a:r>
              <a:rPr lang="en" sz="1300">
                <a:solidFill>
                  <a:srgbClr val="000000"/>
                </a:solidFill>
                <a:latin typeface="Comic Sans MS"/>
                <a:ea typeface="Comic Sans MS"/>
                <a:cs typeface="Comic Sans MS"/>
                <a:sym typeface="Comic Sans MS"/>
              </a:rPr>
              <a:t>If the check for  returns that it is a solution for the entire data . Output and terminate the program.</a:t>
            </a:r>
            <a:br>
              <a:rPr lang="en" sz="1300">
                <a:solidFill>
                  <a:srgbClr val="000000"/>
                </a:solidFill>
                <a:latin typeface="Comic Sans MS"/>
                <a:ea typeface="Comic Sans MS"/>
                <a:cs typeface="Comic Sans MS"/>
                <a:sym typeface="Comic Sans MS"/>
              </a:rPr>
            </a:br>
            <a:r>
              <a:rPr lang="en" sz="1300">
                <a:solidFill>
                  <a:srgbClr val="000000"/>
                </a:solidFill>
                <a:latin typeface="Comic Sans MS"/>
                <a:ea typeface="Comic Sans MS"/>
                <a:cs typeface="Comic Sans MS"/>
                <a:sym typeface="Comic Sans MS"/>
              </a:rPr>
              <a:t>If not, then return that no solution is possible with the current  and hence discard i</a:t>
            </a:r>
            <a:r>
              <a:rPr lang="en">
                <a:solidFill>
                  <a:srgbClr val="000000"/>
                </a:solidFill>
                <a:latin typeface="Comic Sans MS"/>
                <a:ea typeface="Comic Sans MS"/>
                <a:cs typeface="Comic Sans MS"/>
                <a:sym typeface="Comic Sans MS"/>
              </a:rPr>
              <a:t>t.</a:t>
            </a:r>
            <a:endParaRPr>
              <a:solidFill>
                <a:srgbClr val="000000"/>
              </a:solidFill>
              <a:latin typeface="Comic Sans MS"/>
              <a:ea typeface="Comic Sans MS"/>
              <a:cs typeface="Comic Sans MS"/>
              <a:sym typeface="Comic Sans MS"/>
            </a:endParaRPr>
          </a:p>
          <a:p>
            <a:pPr indent="0" lvl="0" marL="0" rtl="0" algn="l">
              <a:spcBef>
                <a:spcPts val="3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4"/>
          <p:cNvSpPr txBox="1"/>
          <p:nvPr>
            <p:ph type="title"/>
          </p:nvPr>
        </p:nvSpPr>
        <p:spPr>
          <a:xfrm>
            <a:off x="3168000" y="587750"/>
            <a:ext cx="2808000" cy="75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200"/>
              <a:t>Real life example</a:t>
            </a:r>
            <a:endParaRPr sz="4200"/>
          </a:p>
        </p:txBody>
      </p:sp>
      <p:sp>
        <p:nvSpPr>
          <p:cNvPr id="127" name="Google Shape;127;p24"/>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 </a:t>
            </a:r>
            <a:endParaRPr/>
          </a:p>
        </p:txBody>
      </p:sp>
      <p:pic>
        <p:nvPicPr>
          <p:cNvPr id="128" name="Google Shape;128;p24"/>
          <p:cNvPicPr preferRelativeResize="0"/>
          <p:nvPr/>
        </p:nvPicPr>
        <p:blipFill>
          <a:blip r:embed="rId3">
            <a:alphaModFix/>
          </a:blip>
          <a:stretch>
            <a:fillRect/>
          </a:stretch>
        </p:blipFill>
        <p:spPr>
          <a:xfrm>
            <a:off x="1840825" y="1891550"/>
            <a:ext cx="5719500" cy="189613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pic>
        <p:nvPicPr>
          <p:cNvPr id="133" name="Google Shape;133;p25"/>
          <p:cNvPicPr preferRelativeResize="0"/>
          <p:nvPr/>
        </p:nvPicPr>
        <p:blipFill>
          <a:blip r:embed="rId3">
            <a:alphaModFix/>
          </a:blip>
          <a:stretch>
            <a:fillRect/>
          </a:stretch>
        </p:blipFill>
        <p:spPr>
          <a:xfrm>
            <a:off x="1694275" y="290500"/>
            <a:ext cx="6076950" cy="45624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pic>
        <p:nvPicPr>
          <p:cNvPr id="138" name="Google Shape;138;p26"/>
          <p:cNvPicPr preferRelativeResize="0"/>
          <p:nvPr/>
        </p:nvPicPr>
        <p:blipFill>
          <a:blip r:embed="rId3">
            <a:alphaModFix/>
          </a:blip>
          <a:stretch>
            <a:fillRect/>
          </a:stretch>
        </p:blipFill>
        <p:spPr>
          <a:xfrm>
            <a:off x="1533525" y="290513"/>
            <a:ext cx="6076950" cy="4562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pic>
        <p:nvPicPr>
          <p:cNvPr id="143" name="Google Shape;143;p27"/>
          <p:cNvPicPr preferRelativeResize="0"/>
          <p:nvPr/>
        </p:nvPicPr>
        <p:blipFill>
          <a:blip r:embed="rId3">
            <a:alphaModFix/>
          </a:blip>
          <a:stretch>
            <a:fillRect/>
          </a:stretch>
        </p:blipFill>
        <p:spPr>
          <a:xfrm>
            <a:off x="1533525" y="290513"/>
            <a:ext cx="6076950" cy="45624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pic>
        <p:nvPicPr>
          <p:cNvPr id="148" name="Google Shape;148;p28"/>
          <p:cNvPicPr preferRelativeResize="0"/>
          <p:nvPr/>
        </p:nvPicPr>
        <p:blipFill>
          <a:blip r:embed="rId3">
            <a:alphaModFix/>
          </a:blip>
          <a:stretch>
            <a:fillRect/>
          </a:stretch>
        </p:blipFill>
        <p:spPr>
          <a:xfrm>
            <a:off x="1533525" y="290513"/>
            <a:ext cx="6076950" cy="45624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pic>
        <p:nvPicPr>
          <p:cNvPr id="153" name="Google Shape;153;p29"/>
          <p:cNvPicPr preferRelativeResize="0"/>
          <p:nvPr/>
        </p:nvPicPr>
        <p:blipFill>
          <a:blip r:embed="rId3">
            <a:alphaModFix/>
          </a:blip>
          <a:stretch>
            <a:fillRect/>
          </a:stretch>
        </p:blipFill>
        <p:spPr>
          <a:xfrm>
            <a:off x="1533525" y="290513"/>
            <a:ext cx="6076950" cy="45624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id="158" name="Google Shape;158;p30"/>
          <p:cNvPicPr preferRelativeResize="0"/>
          <p:nvPr/>
        </p:nvPicPr>
        <p:blipFill>
          <a:blip r:embed="rId3">
            <a:alphaModFix/>
          </a:blip>
          <a:stretch>
            <a:fillRect/>
          </a:stretch>
        </p:blipFill>
        <p:spPr>
          <a:xfrm>
            <a:off x="1533525" y="290513"/>
            <a:ext cx="6076950" cy="45624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pic>
        <p:nvPicPr>
          <p:cNvPr id="163" name="Google Shape;163;p31"/>
          <p:cNvPicPr preferRelativeResize="0"/>
          <p:nvPr/>
        </p:nvPicPr>
        <p:blipFill>
          <a:blip r:embed="rId3">
            <a:alphaModFix/>
          </a:blip>
          <a:stretch>
            <a:fillRect/>
          </a:stretch>
        </p:blipFill>
        <p:spPr>
          <a:xfrm>
            <a:off x="1533525" y="290513"/>
            <a:ext cx="6076950" cy="45624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2164550" y="212700"/>
            <a:ext cx="49077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Table of content</a:t>
            </a:r>
            <a:endParaRPr/>
          </a:p>
        </p:txBody>
      </p:sp>
      <p:sp>
        <p:nvSpPr>
          <p:cNvPr id="63" name="Google Shape;63;p14"/>
          <p:cNvSpPr txBox="1"/>
          <p:nvPr>
            <p:ph idx="1" type="body"/>
          </p:nvPr>
        </p:nvSpPr>
        <p:spPr>
          <a:xfrm>
            <a:off x="2389550" y="1357450"/>
            <a:ext cx="4682700" cy="31794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rgbClr val="000000"/>
              </a:buClr>
              <a:buSzPts val="1800"/>
              <a:buFont typeface="Comic Sans MS"/>
              <a:buChar char="-"/>
            </a:pPr>
            <a:r>
              <a:rPr lang="en" sz="1800">
                <a:solidFill>
                  <a:srgbClr val="000000"/>
                </a:solidFill>
                <a:latin typeface="Comic Sans MS"/>
                <a:ea typeface="Comic Sans MS"/>
                <a:cs typeface="Comic Sans MS"/>
                <a:sym typeface="Comic Sans MS"/>
              </a:rPr>
              <a:t>Divide and Conquer </a:t>
            </a:r>
            <a:r>
              <a:rPr lang="en" sz="1800">
                <a:solidFill>
                  <a:srgbClr val="000000"/>
                </a:solidFill>
                <a:latin typeface="Comic Sans MS"/>
                <a:ea typeface="Comic Sans MS"/>
                <a:cs typeface="Comic Sans MS"/>
                <a:sym typeface="Comic Sans MS"/>
              </a:rPr>
              <a:t>Algorithm</a:t>
            </a:r>
            <a:endParaRPr sz="1800">
              <a:solidFill>
                <a:srgbClr val="000000"/>
              </a:solidFill>
              <a:latin typeface="Comic Sans MS"/>
              <a:ea typeface="Comic Sans MS"/>
              <a:cs typeface="Comic Sans MS"/>
              <a:sym typeface="Comic Sans MS"/>
            </a:endParaRPr>
          </a:p>
          <a:p>
            <a:pPr indent="-342900" lvl="0" marL="457200" rtl="0" algn="l">
              <a:lnSpc>
                <a:spcPct val="200000"/>
              </a:lnSpc>
              <a:spcBef>
                <a:spcPts val="0"/>
              </a:spcBef>
              <a:spcAft>
                <a:spcPts val="0"/>
              </a:spcAft>
              <a:buClr>
                <a:srgbClr val="000000"/>
              </a:buClr>
              <a:buSzPts val="1800"/>
              <a:buFont typeface="Comic Sans MS"/>
              <a:buChar char="-"/>
            </a:pPr>
            <a:r>
              <a:rPr lang="en" sz="1800">
                <a:solidFill>
                  <a:srgbClr val="000000"/>
                </a:solidFill>
                <a:latin typeface="Comic Sans MS"/>
                <a:ea typeface="Comic Sans MS"/>
                <a:cs typeface="Comic Sans MS"/>
                <a:sym typeface="Comic Sans MS"/>
              </a:rPr>
              <a:t>Backtracking Algorithm</a:t>
            </a:r>
            <a:endParaRPr sz="1800">
              <a:solidFill>
                <a:srgbClr val="000000"/>
              </a:solidFill>
              <a:latin typeface="Comic Sans MS"/>
              <a:ea typeface="Comic Sans MS"/>
              <a:cs typeface="Comic Sans MS"/>
              <a:sym typeface="Comic Sans MS"/>
            </a:endParaRPr>
          </a:p>
          <a:p>
            <a:pPr indent="-342900" lvl="0" marL="457200" rtl="0" algn="l">
              <a:lnSpc>
                <a:spcPct val="200000"/>
              </a:lnSpc>
              <a:spcBef>
                <a:spcPts val="0"/>
              </a:spcBef>
              <a:spcAft>
                <a:spcPts val="0"/>
              </a:spcAft>
              <a:buClr>
                <a:srgbClr val="000000"/>
              </a:buClr>
              <a:buSzPts val="1800"/>
              <a:buFont typeface="Comic Sans MS"/>
              <a:buChar char="-"/>
            </a:pPr>
            <a:r>
              <a:rPr lang="en" sz="1800">
                <a:solidFill>
                  <a:srgbClr val="000000"/>
                </a:solidFill>
                <a:latin typeface="Comic Sans MS"/>
                <a:ea typeface="Comic Sans MS"/>
                <a:cs typeface="Comic Sans MS"/>
                <a:sym typeface="Comic Sans MS"/>
              </a:rPr>
              <a:t>Greedy Algorithm</a:t>
            </a:r>
            <a:endParaRPr sz="1800">
              <a:solidFill>
                <a:srgbClr val="000000"/>
              </a:solidFill>
              <a:latin typeface="Comic Sans MS"/>
              <a:ea typeface="Comic Sans MS"/>
              <a:cs typeface="Comic Sans MS"/>
              <a:sym typeface="Comic Sans MS"/>
            </a:endParaRPr>
          </a:p>
          <a:p>
            <a:pPr indent="-342900" lvl="0" marL="457200" rtl="0" algn="l">
              <a:lnSpc>
                <a:spcPct val="200000"/>
              </a:lnSpc>
              <a:spcBef>
                <a:spcPts val="0"/>
              </a:spcBef>
              <a:spcAft>
                <a:spcPts val="0"/>
              </a:spcAft>
              <a:buClr>
                <a:srgbClr val="000000"/>
              </a:buClr>
              <a:buSzPts val="1800"/>
              <a:buFont typeface="Comic Sans MS"/>
              <a:buChar char="-"/>
            </a:pPr>
            <a:r>
              <a:rPr lang="en" sz="1800">
                <a:solidFill>
                  <a:srgbClr val="000000"/>
                </a:solidFill>
                <a:latin typeface="Comic Sans MS"/>
                <a:ea typeface="Comic Sans MS"/>
                <a:cs typeface="Comic Sans MS"/>
                <a:sym typeface="Comic Sans MS"/>
              </a:rPr>
              <a:t>Dynamic Programming Algorithm</a:t>
            </a:r>
            <a:endParaRPr sz="1800">
              <a:solidFill>
                <a:srgbClr val="000000"/>
              </a:solidFill>
              <a:latin typeface="Comic Sans MS"/>
              <a:ea typeface="Comic Sans MS"/>
              <a:cs typeface="Comic Sans MS"/>
              <a:sym typeface="Comic Sans MS"/>
            </a:endParaRPr>
          </a:p>
          <a:p>
            <a:pPr indent="-342900" lvl="0" marL="457200" rtl="0" algn="l">
              <a:lnSpc>
                <a:spcPct val="200000"/>
              </a:lnSpc>
              <a:spcBef>
                <a:spcPts val="0"/>
              </a:spcBef>
              <a:spcAft>
                <a:spcPts val="0"/>
              </a:spcAft>
              <a:buClr>
                <a:srgbClr val="000000"/>
              </a:buClr>
              <a:buSzPts val="1800"/>
              <a:buFont typeface="Comic Sans MS"/>
              <a:buChar char="-"/>
            </a:pPr>
            <a:r>
              <a:rPr lang="en" sz="1800">
                <a:solidFill>
                  <a:srgbClr val="000000"/>
                </a:solidFill>
                <a:latin typeface="Comic Sans MS"/>
                <a:ea typeface="Comic Sans MS"/>
                <a:cs typeface="Comic Sans MS"/>
                <a:sym typeface="Comic Sans MS"/>
              </a:rPr>
              <a:t>Branch and Bound Algorithm</a:t>
            </a:r>
            <a:endParaRPr sz="1800">
              <a:solidFill>
                <a:srgbClr val="000000"/>
              </a:solidFill>
              <a:latin typeface="Comic Sans MS"/>
              <a:ea typeface="Comic Sans MS"/>
              <a:cs typeface="Comic Sans MS"/>
              <a:sym typeface="Comic Sans MS"/>
            </a:endParaRPr>
          </a:p>
          <a:p>
            <a:pPr indent="0" lvl="0" marL="457200" rtl="0" algn="l">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pic>
        <p:nvPicPr>
          <p:cNvPr id="168" name="Google Shape;168;p32"/>
          <p:cNvPicPr preferRelativeResize="0"/>
          <p:nvPr/>
        </p:nvPicPr>
        <p:blipFill>
          <a:blip r:embed="rId3">
            <a:alphaModFix/>
          </a:blip>
          <a:stretch>
            <a:fillRect/>
          </a:stretch>
        </p:blipFill>
        <p:spPr>
          <a:xfrm>
            <a:off x="1533525" y="290513"/>
            <a:ext cx="6076950" cy="45624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pic>
        <p:nvPicPr>
          <p:cNvPr id="173" name="Google Shape;173;p33"/>
          <p:cNvPicPr preferRelativeResize="0"/>
          <p:nvPr/>
        </p:nvPicPr>
        <p:blipFill>
          <a:blip r:embed="rId3">
            <a:alphaModFix/>
          </a:blip>
          <a:stretch>
            <a:fillRect/>
          </a:stretch>
        </p:blipFill>
        <p:spPr>
          <a:xfrm>
            <a:off x="1533525" y="290513"/>
            <a:ext cx="6076950" cy="4562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pic>
        <p:nvPicPr>
          <p:cNvPr id="178" name="Google Shape;178;p34"/>
          <p:cNvPicPr preferRelativeResize="0"/>
          <p:nvPr/>
        </p:nvPicPr>
        <p:blipFill>
          <a:blip r:embed="rId3">
            <a:alphaModFix/>
          </a:blip>
          <a:stretch>
            <a:fillRect/>
          </a:stretch>
        </p:blipFill>
        <p:spPr>
          <a:xfrm>
            <a:off x="1533525" y="290513"/>
            <a:ext cx="6076950" cy="45624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35"/>
          <p:cNvSpPr txBox="1"/>
          <p:nvPr>
            <p:ph type="title"/>
          </p:nvPr>
        </p:nvSpPr>
        <p:spPr>
          <a:xfrm>
            <a:off x="311700" y="319850"/>
            <a:ext cx="80037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200"/>
              <a:t>Greedy algorithm</a:t>
            </a:r>
            <a:endParaRPr sz="4200"/>
          </a:p>
        </p:txBody>
      </p:sp>
      <p:sp>
        <p:nvSpPr>
          <p:cNvPr id="184" name="Google Shape;184;p35"/>
          <p:cNvSpPr txBox="1"/>
          <p:nvPr>
            <p:ph idx="1" type="body"/>
          </p:nvPr>
        </p:nvSpPr>
        <p:spPr>
          <a:xfrm>
            <a:off x="825100" y="1389600"/>
            <a:ext cx="7158300" cy="3179400"/>
          </a:xfrm>
          <a:prstGeom prst="rect">
            <a:avLst/>
          </a:prstGeom>
          <a:solidFill>
            <a:srgbClr val="F3F3F3"/>
          </a:solidFill>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rgbClr val="000000"/>
                </a:solidFill>
                <a:latin typeface="Comic Sans MS"/>
                <a:ea typeface="Comic Sans MS"/>
                <a:cs typeface="Comic Sans MS"/>
                <a:sym typeface="Comic Sans MS"/>
              </a:rPr>
              <a:t>Greedy is an algorithmic paradigm that builds up a solution piece by piece, always choosing the next piece that offers the most obvious and immediate benefit. So the problems where choosing locally optimal also leads to global solution are best fit for Greedy.</a:t>
            </a:r>
            <a:endParaRPr sz="1400">
              <a:solidFill>
                <a:srgbClr val="000000"/>
              </a:solidFill>
              <a:latin typeface="Comic Sans MS"/>
              <a:ea typeface="Comic Sans MS"/>
              <a:cs typeface="Comic Sans MS"/>
              <a:sym typeface="Comic Sans MS"/>
            </a:endParaRPr>
          </a:p>
          <a:p>
            <a:pPr indent="0" lvl="0" marL="0" rtl="0" algn="ctr">
              <a:spcBef>
                <a:spcPts val="1600"/>
              </a:spcBef>
              <a:spcAft>
                <a:spcPts val="0"/>
              </a:spcAft>
              <a:buNone/>
            </a:pPr>
            <a:r>
              <a:rPr lang="en" sz="1400">
                <a:solidFill>
                  <a:srgbClr val="222222"/>
                </a:solidFill>
                <a:latin typeface="Comic Sans MS"/>
                <a:ea typeface="Comic Sans MS"/>
                <a:cs typeface="Comic Sans MS"/>
                <a:sym typeface="Comic Sans MS"/>
              </a:rPr>
              <a:t>A </a:t>
            </a:r>
            <a:r>
              <a:rPr b="1" lang="en" sz="1400">
                <a:solidFill>
                  <a:srgbClr val="222222"/>
                </a:solidFill>
                <a:latin typeface="Comic Sans MS"/>
                <a:ea typeface="Comic Sans MS"/>
                <a:cs typeface="Comic Sans MS"/>
                <a:sym typeface="Comic Sans MS"/>
              </a:rPr>
              <a:t>greedy algorithm</a:t>
            </a:r>
            <a:r>
              <a:rPr lang="en" sz="1400">
                <a:solidFill>
                  <a:srgbClr val="222222"/>
                </a:solidFill>
                <a:latin typeface="Comic Sans MS"/>
                <a:ea typeface="Comic Sans MS"/>
                <a:cs typeface="Comic Sans MS"/>
                <a:sym typeface="Comic Sans MS"/>
              </a:rPr>
              <a:t> is any algorithm that follows the problem-solving heuristic of making the locally optimal choice at each stage with the intent of finding a global optimum. In many problems, a greedy strategy does not usually produce an optimal solution, but nonetheless a greedy heuristic may yield locally optimal solutions that approximate a globally optimal solution in a reasonable amount of time</a:t>
            </a:r>
            <a:r>
              <a:rPr lang="en" sz="1400">
                <a:solidFill>
                  <a:srgbClr val="222222"/>
                </a:solidFill>
                <a:highlight>
                  <a:srgbClr val="FFFFFF"/>
                </a:highlight>
                <a:latin typeface="Comic Sans MS"/>
                <a:ea typeface="Comic Sans MS"/>
                <a:cs typeface="Comic Sans MS"/>
                <a:sym typeface="Comic Sans MS"/>
              </a:rPr>
              <a:t>.</a:t>
            </a:r>
            <a:endParaRPr sz="1400">
              <a:solidFill>
                <a:srgbClr val="000000"/>
              </a:solidFill>
              <a:highlight>
                <a:srgbClr val="FFFFFF"/>
              </a:highlight>
              <a:latin typeface="Comic Sans MS"/>
              <a:ea typeface="Comic Sans MS"/>
              <a:cs typeface="Comic Sans MS"/>
              <a:sym typeface="Comic Sans MS"/>
            </a:endParaRPr>
          </a:p>
          <a:p>
            <a:pPr indent="0" lvl="0" marL="0" rtl="0" algn="ctr">
              <a:spcBef>
                <a:spcPts val="1600"/>
              </a:spcBef>
              <a:spcAft>
                <a:spcPts val="1600"/>
              </a:spcAft>
              <a:buNone/>
            </a:pPr>
            <a:r>
              <a:t/>
            </a:r>
            <a:endParaRPr sz="1400">
              <a:solidFill>
                <a:srgbClr val="000000"/>
              </a:solidFill>
              <a:highlight>
                <a:srgbClr val="FFFFFF"/>
              </a:highlight>
              <a:latin typeface="Comic Sans MS"/>
              <a:ea typeface="Comic Sans MS"/>
              <a:cs typeface="Comic Sans MS"/>
              <a:sym typeface="Comic Sans MS"/>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36"/>
          <p:cNvSpPr txBox="1"/>
          <p:nvPr>
            <p:ph type="title"/>
          </p:nvPr>
        </p:nvSpPr>
        <p:spPr>
          <a:xfrm>
            <a:off x="2695600" y="288100"/>
            <a:ext cx="3969600" cy="210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Use of greedy </a:t>
            </a:r>
            <a:r>
              <a:rPr lang="en"/>
              <a:t>Algorithm</a:t>
            </a:r>
            <a:endParaRPr/>
          </a:p>
        </p:txBody>
      </p:sp>
      <p:sp>
        <p:nvSpPr>
          <p:cNvPr id="190" name="Google Shape;190;p36"/>
          <p:cNvSpPr txBox="1"/>
          <p:nvPr/>
        </p:nvSpPr>
        <p:spPr>
          <a:xfrm>
            <a:off x="1939525" y="2678900"/>
            <a:ext cx="5454300" cy="2207400"/>
          </a:xfrm>
          <a:prstGeom prst="rect">
            <a:avLst/>
          </a:prstGeom>
          <a:solidFill>
            <a:srgbClr val="00FFFF"/>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Comic Sans MS"/>
                <a:ea typeface="Comic Sans MS"/>
                <a:cs typeface="Comic Sans MS"/>
                <a:sym typeface="Comic Sans MS"/>
              </a:rPr>
              <a:t> In mathematical optimization, greedy algorithms optimally solve combinatorial problems having the properties of </a:t>
            </a:r>
            <a:r>
              <a:rPr lang="en" sz="1800">
                <a:uFill>
                  <a:noFill/>
                </a:uFill>
                <a:latin typeface="Comic Sans MS"/>
                <a:ea typeface="Comic Sans MS"/>
                <a:cs typeface="Comic Sans MS"/>
                <a:sym typeface="Comic Sans MS"/>
                <a:hlinkClick r:id="rId3"/>
              </a:rPr>
              <a:t>matroids</a:t>
            </a:r>
            <a:r>
              <a:rPr lang="en" sz="1800">
                <a:latin typeface="Comic Sans MS"/>
                <a:ea typeface="Comic Sans MS"/>
                <a:cs typeface="Comic Sans MS"/>
                <a:sym typeface="Comic Sans MS"/>
              </a:rPr>
              <a:t>, and give constant-factor approximations to optimization problems with submodular structure.</a:t>
            </a:r>
            <a:endParaRPr sz="1800">
              <a:latin typeface="Comic Sans MS"/>
              <a:ea typeface="Comic Sans MS"/>
              <a:cs typeface="Comic Sans MS"/>
              <a:sym typeface="Comic Sans M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7"/>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Real life example of Greedy </a:t>
            </a:r>
            <a:r>
              <a:rPr lang="en"/>
              <a:t>algorithm</a:t>
            </a:r>
            <a:endParaRPr/>
          </a:p>
        </p:txBody>
      </p:sp>
      <p:sp>
        <p:nvSpPr>
          <p:cNvPr id="196" name="Google Shape;196;p37"/>
          <p:cNvSpPr txBox="1"/>
          <p:nvPr>
            <p:ph idx="2" type="body"/>
          </p:nvPr>
        </p:nvSpPr>
        <p:spPr>
          <a:xfrm>
            <a:off x="4939500" y="852775"/>
            <a:ext cx="3837000" cy="3695100"/>
          </a:xfrm>
          <a:prstGeom prst="rect">
            <a:avLst/>
          </a:prstGeom>
        </p:spPr>
        <p:txBody>
          <a:bodyPr anchorCtr="0" anchor="ctr" bIns="91425" lIns="91425" spcFirstLastPara="1" rIns="91425" wrap="square" tIns="91425">
            <a:noAutofit/>
          </a:bodyPr>
          <a:lstStyle/>
          <a:p>
            <a:pPr indent="0" lvl="0" marL="0" rtl="0" algn="l">
              <a:spcBef>
                <a:spcPts val="1200"/>
              </a:spcBef>
              <a:spcAft>
                <a:spcPts val="0"/>
              </a:spcAft>
              <a:buNone/>
            </a:pPr>
            <a:r>
              <a:rPr lang="en" sz="1600">
                <a:solidFill>
                  <a:srgbClr val="000000"/>
                </a:solidFill>
                <a:latin typeface="Comic Sans MS"/>
                <a:ea typeface="Comic Sans MS"/>
                <a:cs typeface="Comic Sans MS"/>
                <a:sym typeface="Comic Sans MS"/>
              </a:rPr>
              <a:t>Given a list of n integers containing numbers 1-n in a shuffled way and a integer K. N people are standing in a queue to play badminton. At first, the first two players in the queue play a game. Then the loser goes to the end of the queue, and the one who wins plays with the next person from the line, and so on. They play until someone wins k games consecutively.</a:t>
            </a:r>
            <a:endParaRPr sz="1600">
              <a:solidFill>
                <a:srgbClr val="000000"/>
              </a:solidFill>
              <a:latin typeface="Comic Sans MS"/>
              <a:ea typeface="Comic Sans MS"/>
              <a:cs typeface="Comic Sans MS"/>
              <a:sym typeface="Comic Sans MS"/>
            </a:endParaRPr>
          </a:p>
          <a:p>
            <a:pPr indent="0" lvl="0" marL="0" rtl="0" algn="l">
              <a:spcBef>
                <a:spcPts val="1200"/>
              </a:spcBef>
              <a:spcAft>
                <a:spcPts val="0"/>
              </a:spcAft>
              <a:buNone/>
            </a:pPr>
            <a:r>
              <a:rPr lang="en" sz="1600">
                <a:solidFill>
                  <a:srgbClr val="000000"/>
                </a:solidFill>
                <a:latin typeface="Comic Sans MS"/>
                <a:ea typeface="Comic Sans MS"/>
                <a:cs typeface="Comic Sans MS"/>
                <a:sym typeface="Comic Sans MS"/>
              </a:rPr>
              <a:t>This player becomes the winner. </a:t>
            </a:r>
            <a:endParaRPr sz="1600">
              <a:solidFill>
                <a:srgbClr val="000000"/>
              </a:solidFill>
              <a:latin typeface="Comic Sans MS"/>
              <a:ea typeface="Comic Sans MS"/>
              <a:cs typeface="Comic Sans MS"/>
              <a:sym typeface="Comic Sans MS"/>
            </a:endParaRPr>
          </a:p>
          <a:p>
            <a:pPr indent="0" lvl="0" marL="0" rtl="0" algn="l">
              <a:spcBef>
                <a:spcPts val="0"/>
              </a:spcBef>
              <a:spcAft>
                <a:spcPts val="1600"/>
              </a:spcAft>
              <a:buNone/>
            </a:pPr>
            <a:r>
              <a:t/>
            </a:r>
            <a:endParaRPr/>
          </a:p>
        </p:txBody>
      </p:sp>
      <p:sp>
        <p:nvSpPr>
          <p:cNvPr id="197" name="Google Shape;197;p37"/>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p>
            <a:pPr indent="0" lvl="0" marL="0" rtl="0" algn="ctr">
              <a:lnSpc>
                <a:spcPct val="115000"/>
              </a:lnSpc>
              <a:spcBef>
                <a:spcPts val="1200"/>
              </a:spcBef>
              <a:spcAft>
                <a:spcPts val="0"/>
              </a:spcAft>
              <a:buNone/>
            </a:pPr>
            <a:r>
              <a:rPr b="1" lang="en" sz="2500">
                <a:solidFill>
                  <a:srgbClr val="000000"/>
                </a:solidFill>
                <a:latin typeface="Comic Sans MS"/>
                <a:ea typeface="Comic Sans MS"/>
                <a:cs typeface="Comic Sans MS"/>
                <a:sym typeface="Comic Sans MS"/>
              </a:rPr>
              <a:t>Array element moved by k using single moves </a:t>
            </a:r>
            <a:endParaRPr b="1" sz="2500">
              <a:solidFill>
                <a:srgbClr val="000000"/>
              </a:solidFill>
              <a:latin typeface="Comic Sans MS"/>
              <a:ea typeface="Comic Sans MS"/>
              <a:cs typeface="Comic Sans MS"/>
              <a:sym typeface="Comic Sans MS"/>
            </a:endParaRPr>
          </a:p>
          <a:p>
            <a:pPr indent="0" lvl="0" marL="0" rtl="0" algn="ctr">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38"/>
          <p:cNvSpPr txBox="1"/>
          <p:nvPr>
            <p:ph type="title"/>
          </p:nvPr>
        </p:nvSpPr>
        <p:spPr>
          <a:xfrm>
            <a:off x="265500" y="724200"/>
            <a:ext cx="4045200" cy="433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0" sz="1200">
              <a:solidFill>
                <a:srgbClr val="000000"/>
              </a:solidFill>
              <a:latin typeface="Arial"/>
              <a:ea typeface="Arial"/>
              <a:cs typeface="Arial"/>
              <a:sym typeface="Arial"/>
            </a:endParaRPr>
          </a:p>
          <a:p>
            <a:pPr indent="0" lvl="0" marL="0" rtl="0" algn="l">
              <a:spcBef>
                <a:spcPts val="0"/>
              </a:spcBef>
              <a:spcAft>
                <a:spcPts val="0"/>
              </a:spcAft>
              <a:buNone/>
            </a:pPr>
            <a:r>
              <a:t/>
            </a:r>
            <a:endParaRPr b="0" sz="1200">
              <a:solidFill>
                <a:srgbClr val="000000"/>
              </a:solidFill>
              <a:latin typeface="Arial"/>
              <a:ea typeface="Arial"/>
              <a:cs typeface="Arial"/>
              <a:sym typeface="Arial"/>
            </a:endParaRPr>
          </a:p>
          <a:p>
            <a:pPr indent="0" lvl="0" marL="0" rtl="0" algn="l">
              <a:spcBef>
                <a:spcPts val="0"/>
              </a:spcBef>
              <a:spcAft>
                <a:spcPts val="0"/>
              </a:spcAft>
              <a:buNone/>
            </a:pPr>
            <a:r>
              <a:rPr b="0" lang="en" sz="1200">
                <a:solidFill>
                  <a:srgbClr val="000000"/>
                </a:solidFill>
                <a:latin typeface="Arial"/>
                <a:ea typeface="Arial"/>
                <a:cs typeface="Arial"/>
                <a:sym typeface="Arial"/>
              </a:rPr>
              <a:t>Input: arr[] = {2, 1, 3, 4, 5}</a:t>
            </a:r>
            <a:endParaRPr b="0" sz="12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0" lang="en" sz="1200">
                <a:solidFill>
                  <a:srgbClr val="000000"/>
                </a:solidFill>
                <a:latin typeface="Arial"/>
                <a:ea typeface="Arial"/>
                <a:cs typeface="Arial"/>
                <a:sym typeface="Arial"/>
              </a:rPr>
              <a:t>k = 2</a:t>
            </a:r>
            <a:endParaRPr b="0" sz="12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0" lang="en" sz="1200">
                <a:solidFill>
                  <a:srgbClr val="000000"/>
                </a:solidFill>
                <a:latin typeface="Arial"/>
                <a:ea typeface="Arial"/>
                <a:cs typeface="Arial"/>
                <a:sym typeface="Arial"/>
              </a:rPr>
              <a:t>Output: 5</a:t>
            </a:r>
            <a:endParaRPr b="0" sz="12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0" lang="en" sz="1200">
                <a:solidFill>
                  <a:srgbClr val="000000"/>
                </a:solidFill>
                <a:latin typeface="Arial"/>
                <a:ea typeface="Arial"/>
                <a:cs typeface="Arial"/>
                <a:sym typeface="Arial"/>
              </a:rPr>
              <a:t>Explanation:</a:t>
            </a:r>
            <a:endParaRPr b="0" sz="12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0" lang="en" sz="1200">
                <a:solidFill>
                  <a:srgbClr val="000000"/>
                </a:solidFill>
                <a:latin typeface="Arial"/>
                <a:ea typeface="Arial"/>
                <a:cs typeface="Arial"/>
                <a:sym typeface="Arial"/>
              </a:rPr>
              <a:t>2 plays with 1, 1 goes to end of queue.</a:t>
            </a:r>
            <a:endParaRPr b="0" sz="12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0" lang="en" sz="1200">
                <a:solidFill>
                  <a:srgbClr val="000000"/>
                </a:solidFill>
                <a:latin typeface="Arial"/>
                <a:ea typeface="Arial"/>
                <a:cs typeface="Arial"/>
                <a:sym typeface="Arial"/>
              </a:rPr>
              <a:t>2 plays with 3, 3 wins, 2 goes to end of queue.</a:t>
            </a:r>
            <a:endParaRPr b="0" sz="12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0" lang="en" sz="1200">
                <a:solidFill>
                  <a:srgbClr val="000000"/>
                </a:solidFill>
                <a:latin typeface="Arial"/>
                <a:ea typeface="Arial"/>
                <a:cs typeface="Arial"/>
                <a:sym typeface="Arial"/>
              </a:rPr>
              <a:t>3 plays with 4, so 3 goes to the end of the queue.</a:t>
            </a:r>
            <a:endParaRPr b="0" sz="12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0" lang="en" sz="1200">
                <a:solidFill>
                  <a:srgbClr val="000000"/>
                </a:solidFill>
                <a:latin typeface="Arial"/>
                <a:ea typeface="Arial"/>
                <a:cs typeface="Arial"/>
                <a:sym typeface="Arial"/>
              </a:rPr>
              <a:t>5 plays with everyone and wins as it is the</a:t>
            </a:r>
            <a:endParaRPr b="0" sz="1200">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rPr b="0" lang="en" sz="1200">
                <a:solidFill>
                  <a:srgbClr val="000000"/>
                </a:solidFill>
                <a:latin typeface="Arial"/>
                <a:ea typeface="Arial"/>
                <a:cs typeface="Arial"/>
                <a:sym typeface="Arial"/>
              </a:rPr>
              <a:t>largest of all elements. </a:t>
            </a:r>
            <a:endParaRPr b="0" sz="1200">
              <a:solidFill>
                <a:srgbClr val="000000"/>
              </a:solidFill>
              <a:latin typeface="Arial"/>
              <a:ea typeface="Arial"/>
              <a:cs typeface="Arial"/>
              <a:sym typeface="Arial"/>
            </a:endParaRPr>
          </a:p>
          <a:p>
            <a:pPr indent="0" lvl="0" marL="0" rtl="0" algn="l">
              <a:spcBef>
                <a:spcPts val="0"/>
              </a:spcBef>
              <a:spcAft>
                <a:spcPts val="0"/>
              </a:spcAft>
              <a:buNone/>
            </a:pPr>
            <a:r>
              <a:t/>
            </a:r>
            <a:endParaRPr b="0" sz="1200">
              <a:latin typeface="Comic Sans MS"/>
              <a:ea typeface="Comic Sans MS"/>
              <a:cs typeface="Comic Sans MS"/>
              <a:sym typeface="Comic Sans MS"/>
            </a:endParaRPr>
          </a:p>
        </p:txBody>
      </p:sp>
      <p:sp>
        <p:nvSpPr>
          <p:cNvPr id="203" name="Google Shape;203;p38"/>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204" name="Google Shape;204;p38"/>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1200"/>
              </a:spcBef>
              <a:spcAft>
                <a:spcPts val="0"/>
              </a:spcAft>
              <a:buNone/>
            </a:pPr>
            <a:r>
              <a:rPr lang="en" sz="1200">
                <a:solidFill>
                  <a:srgbClr val="000000"/>
                </a:solidFill>
                <a:latin typeface="Arial"/>
                <a:ea typeface="Arial"/>
                <a:cs typeface="Arial"/>
                <a:sym typeface="Arial"/>
              </a:rPr>
              <a:t>Input: arr[] = {3, 1, 2}</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k = 2</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Output: 3</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Explanation :</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3 plays with 1. 3 wins. 1 goes to the end of the line.</a:t>
            </a:r>
            <a:endParaRPr sz="1200">
              <a:solidFill>
                <a:srgbClr val="000000"/>
              </a:solidFill>
              <a:latin typeface="Arial"/>
              <a:ea typeface="Arial"/>
              <a:cs typeface="Arial"/>
              <a:sym typeface="Arial"/>
            </a:endParaRPr>
          </a:p>
          <a:p>
            <a:pPr indent="0" lvl="0" marL="0" rtl="0" algn="l">
              <a:spcBef>
                <a:spcPts val="1200"/>
              </a:spcBef>
              <a:spcAft>
                <a:spcPts val="0"/>
              </a:spcAft>
              <a:buNone/>
            </a:pPr>
            <a:r>
              <a:rPr lang="en" sz="1200">
                <a:solidFill>
                  <a:srgbClr val="000000"/>
                </a:solidFill>
                <a:latin typeface="Arial"/>
                <a:ea typeface="Arial"/>
                <a:cs typeface="Arial"/>
                <a:sym typeface="Arial"/>
              </a:rPr>
              <a:t>3 plays with 2. 3 wins. 3 wins twice in a row. </a:t>
            </a:r>
            <a:endParaRPr sz="12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sp>
        <p:nvSpPr>
          <p:cNvPr id="205" name="Google Shape;205;p38"/>
          <p:cNvSpPr txBox="1"/>
          <p:nvPr/>
        </p:nvSpPr>
        <p:spPr>
          <a:xfrm>
            <a:off x="342900" y="128600"/>
            <a:ext cx="3482700" cy="59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latin typeface="Source Code Pro"/>
                <a:ea typeface="Source Code Pro"/>
                <a:cs typeface="Source Code Pro"/>
                <a:sym typeface="Source Code Pro"/>
              </a:rPr>
              <a:t>Examples</a:t>
            </a:r>
            <a:endParaRPr b="1" sz="2400">
              <a:latin typeface="Source Code Pro"/>
              <a:ea typeface="Source Code Pro"/>
              <a:cs typeface="Source Code Pro"/>
              <a:sym typeface="Source Code Pr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9"/>
          <p:cNvSpPr txBox="1"/>
          <p:nvPr>
            <p:ph type="title"/>
          </p:nvPr>
        </p:nvSpPr>
        <p:spPr>
          <a:xfrm>
            <a:off x="1894000" y="197575"/>
            <a:ext cx="5618700" cy="4593900"/>
          </a:xfrm>
          <a:prstGeom prst="rect">
            <a:avLst/>
          </a:prstGeom>
        </p:spPr>
        <p:txBody>
          <a:bodyPr anchorCtr="0" anchor="t" bIns="91425" lIns="91425" spcFirstLastPara="1" rIns="91425" wrap="square" tIns="91425">
            <a:noAutofit/>
          </a:bodyPr>
          <a:lstStyle/>
          <a:p>
            <a:pPr indent="0" lvl="0" marL="0" rtl="0" algn="l">
              <a:lnSpc>
                <a:spcPct val="100000"/>
              </a:lnSpc>
              <a:spcBef>
                <a:spcPts val="1200"/>
              </a:spcBef>
              <a:spcAft>
                <a:spcPts val="0"/>
              </a:spcAft>
              <a:buNone/>
            </a:pPr>
            <a:r>
              <a:rPr b="0" lang="en" sz="1400">
                <a:solidFill>
                  <a:srgbClr val="000000"/>
                </a:solidFill>
                <a:latin typeface="Arial"/>
                <a:ea typeface="Arial"/>
                <a:cs typeface="Arial"/>
                <a:sym typeface="Arial"/>
              </a:rPr>
              <a:t>A </a:t>
            </a:r>
            <a:r>
              <a:rPr lang="en" sz="1400">
                <a:solidFill>
                  <a:srgbClr val="000000"/>
                </a:solidFill>
                <a:latin typeface="Arial"/>
                <a:ea typeface="Arial"/>
                <a:cs typeface="Arial"/>
                <a:sym typeface="Arial"/>
              </a:rPr>
              <a:t>naive approach </a:t>
            </a:r>
            <a:r>
              <a:rPr b="0" lang="en" sz="1400">
                <a:solidFill>
                  <a:srgbClr val="000000"/>
                </a:solidFill>
                <a:latin typeface="Arial"/>
                <a:ea typeface="Arial"/>
                <a:cs typeface="Arial"/>
                <a:sym typeface="Arial"/>
              </a:rPr>
              <a:t>is to run two nested for loops and check for every element which one is more from i to n being the first loop and the second being from i+1 to n and then from 0-20</a:t>
            </a:r>
            <a:r>
              <a:rPr b="0" i="1" lang="en" sz="1400">
                <a:solidFill>
                  <a:srgbClr val="000000"/>
                </a:solidFill>
                <a:latin typeface="Arial"/>
                <a:ea typeface="Arial"/>
                <a:cs typeface="Arial"/>
                <a:sym typeface="Arial"/>
              </a:rPr>
              <a:t>. Array element moved by k using single moves </a:t>
            </a:r>
            <a:r>
              <a:rPr b="0" lang="en" sz="1400">
                <a:solidFill>
                  <a:srgbClr val="000000"/>
                </a:solidFill>
                <a:latin typeface="Arial"/>
                <a:ea typeface="Arial"/>
                <a:cs typeface="Arial"/>
                <a:sym typeface="Arial"/>
              </a:rPr>
              <a:t>to n-1 and count the number of continuous smaller elements and get the answer. This will not be efficient enough as it takes </a:t>
            </a:r>
            <a:r>
              <a:rPr lang="en" sz="1400">
                <a:solidFill>
                  <a:srgbClr val="000000"/>
                </a:solidFill>
                <a:latin typeface="Arial"/>
                <a:ea typeface="Arial"/>
                <a:cs typeface="Arial"/>
                <a:sym typeface="Arial"/>
              </a:rPr>
              <a:t>O(n*n) </a:t>
            </a:r>
            <a:r>
              <a:rPr b="0" lang="en" sz="1400">
                <a:solidFill>
                  <a:srgbClr val="000000"/>
                </a:solidFill>
                <a:latin typeface="Arial"/>
                <a:ea typeface="Arial"/>
                <a:cs typeface="Arial"/>
                <a:sym typeface="Arial"/>
              </a:rPr>
              <a:t>.</a:t>
            </a:r>
            <a:endParaRPr b="0" sz="1400">
              <a:solidFill>
                <a:srgbClr val="000000"/>
              </a:solidFill>
              <a:latin typeface="Arial"/>
              <a:ea typeface="Arial"/>
              <a:cs typeface="Arial"/>
              <a:sym typeface="Arial"/>
            </a:endParaRPr>
          </a:p>
          <a:p>
            <a:pPr indent="0" lvl="0" marL="0" rtl="0" algn="l">
              <a:lnSpc>
                <a:spcPct val="100000"/>
              </a:lnSpc>
              <a:spcBef>
                <a:spcPts val="1200"/>
              </a:spcBef>
              <a:spcAft>
                <a:spcPts val="0"/>
              </a:spcAft>
              <a:buNone/>
            </a:pPr>
            <a:r>
              <a:rPr b="0" lang="en" sz="1400">
                <a:solidFill>
                  <a:srgbClr val="000000"/>
                </a:solidFill>
                <a:latin typeface="Arial"/>
                <a:ea typeface="Arial"/>
                <a:cs typeface="Arial"/>
                <a:sym typeface="Arial"/>
              </a:rPr>
              <a:t>An </a:t>
            </a:r>
            <a:r>
              <a:rPr lang="en" sz="1400">
                <a:solidFill>
                  <a:srgbClr val="000000"/>
                </a:solidFill>
                <a:latin typeface="Arial"/>
                <a:ea typeface="Arial"/>
                <a:cs typeface="Arial"/>
                <a:sym typeface="Arial"/>
              </a:rPr>
              <a:t>efficient approach </a:t>
            </a:r>
            <a:r>
              <a:rPr b="0" lang="en" sz="1400">
                <a:solidFill>
                  <a:srgbClr val="000000"/>
                </a:solidFill>
                <a:latin typeface="Arial"/>
                <a:ea typeface="Arial"/>
                <a:cs typeface="Arial"/>
                <a:sym typeface="Arial"/>
              </a:rPr>
              <a:t>will be to run a loop from 1 to n and keep track of best (or maximum element) so far and number of smaller elements than this maximum. If current best loose, initialize the greater value to the best and the count to 1, as the winner won 1 time already.</a:t>
            </a:r>
            <a:endParaRPr b="0" sz="1400">
              <a:solidFill>
                <a:srgbClr val="000000"/>
              </a:solidFill>
              <a:latin typeface="Arial"/>
              <a:ea typeface="Arial"/>
              <a:cs typeface="Arial"/>
              <a:sym typeface="Arial"/>
            </a:endParaRPr>
          </a:p>
          <a:p>
            <a:pPr indent="0" lvl="0" marL="0" rtl="0" algn="l">
              <a:lnSpc>
                <a:spcPct val="100000"/>
              </a:lnSpc>
              <a:spcBef>
                <a:spcPts val="1200"/>
              </a:spcBef>
              <a:spcAft>
                <a:spcPts val="0"/>
              </a:spcAft>
              <a:buNone/>
            </a:pPr>
            <a:r>
              <a:rPr b="0" lang="en" sz="1400">
                <a:solidFill>
                  <a:srgbClr val="000000"/>
                </a:solidFill>
                <a:latin typeface="Arial"/>
                <a:ea typeface="Arial"/>
                <a:cs typeface="Arial"/>
                <a:sym typeface="Arial"/>
              </a:rPr>
              <a:t>If at any step it has won k times, you get your answer. But if k &gt;= n-1, then the maximum number will be the only answer as it will the most number of times being the greatest. If while iterating you don’t find any player that has won k times, then the maximum number which is in the list will always be our answer.</a:t>
            </a:r>
            <a:endParaRPr b="0" sz="1400">
              <a:solidFill>
                <a:srgbClr val="000000"/>
              </a:solidFill>
              <a:latin typeface="Arial"/>
              <a:ea typeface="Arial"/>
              <a:cs typeface="Arial"/>
              <a:sym typeface="Arial"/>
            </a:endParaRPr>
          </a:p>
          <a:p>
            <a:pPr indent="0" lvl="0" marL="0" rtl="0" algn="l">
              <a:lnSpc>
                <a:spcPct val="100000"/>
              </a:lnSpc>
              <a:spcBef>
                <a:spcPts val="1200"/>
              </a:spcBef>
              <a:spcAft>
                <a:spcPts val="0"/>
              </a:spcAft>
              <a:buNone/>
            </a:pPr>
            <a:r>
              <a:rPr b="0" lang="en" sz="1400">
                <a:solidFill>
                  <a:srgbClr val="000000"/>
                </a:solidFill>
                <a:latin typeface="Arial"/>
                <a:ea typeface="Arial"/>
                <a:cs typeface="Arial"/>
                <a:sym typeface="Arial"/>
              </a:rPr>
              <a:t>Below is the implementation to the above approach </a:t>
            </a:r>
            <a:endParaRPr b="0" sz="14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t/>
            </a:r>
            <a:endParaRPr sz="1400">
              <a:latin typeface="Comic Sans MS"/>
              <a:ea typeface="Comic Sans MS"/>
              <a:cs typeface="Comic Sans MS"/>
              <a:sym typeface="Comic Sans M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40"/>
          <p:cNvSpPr txBox="1"/>
          <p:nvPr/>
        </p:nvSpPr>
        <p:spPr>
          <a:xfrm>
            <a:off x="3268275" y="150025"/>
            <a:ext cx="2454000" cy="33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omic Sans MS"/>
                <a:ea typeface="Comic Sans MS"/>
                <a:cs typeface="Comic Sans MS"/>
                <a:sym typeface="Comic Sans MS"/>
              </a:rPr>
              <a:t>C++ Implementation</a:t>
            </a:r>
            <a:endParaRPr b="1">
              <a:latin typeface="Comic Sans MS"/>
              <a:ea typeface="Comic Sans MS"/>
              <a:cs typeface="Comic Sans MS"/>
              <a:sym typeface="Comic Sans MS"/>
            </a:endParaRPr>
          </a:p>
        </p:txBody>
      </p:sp>
      <p:sp>
        <p:nvSpPr>
          <p:cNvPr id="216" name="Google Shape;216;p40"/>
          <p:cNvSpPr txBox="1"/>
          <p:nvPr/>
        </p:nvSpPr>
        <p:spPr>
          <a:xfrm>
            <a:off x="396475" y="342825"/>
            <a:ext cx="3739800" cy="4569600"/>
          </a:xfrm>
          <a:prstGeom prst="rect">
            <a:avLst/>
          </a:prstGeom>
          <a:noFill/>
          <a:ln>
            <a:noFill/>
          </a:ln>
        </p:spPr>
        <p:txBody>
          <a:bodyPr anchorCtr="0" anchor="t" bIns="91425" lIns="91425" spcFirstLastPara="1" rIns="91425" wrap="square" tIns="91425">
            <a:noAutofit/>
          </a:bodyPr>
          <a:lstStyle/>
          <a:p>
            <a:pPr indent="0" lvl="0" marL="0" rtl="0" algn="l">
              <a:lnSpc>
                <a:spcPct val="6000"/>
              </a:lnSpc>
              <a:spcBef>
                <a:spcPts val="1200"/>
              </a:spcBef>
              <a:spcAft>
                <a:spcPts val="0"/>
              </a:spcAft>
              <a:buNone/>
            </a:pPr>
            <a:r>
              <a:rPr lang="en" sz="1200"/>
              <a:t>#include &lt;iostream&gt;</a:t>
            </a:r>
            <a:endParaRPr sz="1200"/>
          </a:p>
          <a:p>
            <a:pPr indent="0" lvl="0" marL="0" rtl="0" algn="l">
              <a:lnSpc>
                <a:spcPct val="6000"/>
              </a:lnSpc>
              <a:spcBef>
                <a:spcPts val="1200"/>
              </a:spcBef>
              <a:spcAft>
                <a:spcPts val="0"/>
              </a:spcAft>
              <a:buNone/>
            </a:pPr>
            <a:r>
              <a:rPr lang="en" sz="1200"/>
              <a:t>using namespace std;</a:t>
            </a:r>
            <a:endParaRPr sz="1200"/>
          </a:p>
          <a:p>
            <a:pPr indent="0" lvl="0" marL="0" rtl="0" algn="l">
              <a:lnSpc>
                <a:spcPct val="6000"/>
              </a:lnSpc>
              <a:spcBef>
                <a:spcPts val="1200"/>
              </a:spcBef>
              <a:spcAft>
                <a:spcPts val="0"/>
              </a:spcAft>
              <a:buNone/>
            </a:pPr>
            <a:r>
              <a:rPr lang="en" sz="1200"/>
              <a:t>  </a:t>
            </a:r>
            <a:endParaRPr sz="1200"/>
          </a:p>
          <a:p>
            <a:pPr indent="0" lvl="0" marL="0" rtl="0" algn="l">
              <a:lnSpc>
                <a:spcPct val="6000"/>
              </a:lnSpc>
              <a:spcBef>
                <a:spcPts val="1200"/>
              </a:spcBef>
              <a:spcAft>
                <a:spcPts val="0"/>
              </a:spcAft>
              <a:buNone/>
            </a:pPr>
            <a:r>
              <a:rPr lang="en" sz="1200"/>
              <a:t>int winner(int a[], int n, int k)</a:t>
            </a:r>
            <a:endParaRPr sz="1200"/>
          </a:p>
          <a:p>
            <a:pPr indent="0" lvl="0" marL="0" rtl="0" algn="l">
              <a:lnSpc>
                <a:spcPct val="6000"/>
              </a:lnSpc>
              <a:spcBef>
                <a:spcPts val="1200"/>
              </a:spcBef>
              <a:spcAft>
                <a:spcPts val="0"/>
              </a:spcAft>
              <a:buNone/>
            </a:pPr>
            <a:r>
              <a:rPr lang="en" sz="1200"/>
              <a:t>{</a:t>
            </a:r>
            <a:endParaRPr sz="1200"/>
          </a:p>
          <a:p>
            <a:pPr indent="0" lvl="0" marL="0" rtl="0" algn="l">
              <a:lnSpc>
                <a:spcPct val="6000"/>
              </a:lnSpc>
              <a:spcBef>
                <a:spcPts val="1200"/>
              </a:spcBef>
              <a:spcAft>
                <a:spcPts val="0"/>
              </a:spcAft>
              <a:buNone/>
            </a:pPr>
            <a:r>
              <a:rPr lang="en" sz="1200"/>
              <a:t>	// if the number of steps is more then</a:t>
            </a:r>
            <a:endParaRPr sz="1200"/>
          </a:p>
          <a:p>
            <a:pPr indent="0" lvl="0" marL="0" rtl="0" algn="l">
              <a:lnSpc>
                <a:spcPct val="6000"/>
              </a:lnSpc>
              <a:spcBef>
                <a:spcPts val="1200"/>
              </a:spcBef>
              <a:spcAft>
                <a:spcPts val="0"/>
              </a:spcAft>
              <a:buNone/>
            </a:pPr>
            <a:r>
              <a:rPr lang="en" sz="1200"/>
              <a:t>	// n-1,</a:t>
            </a:r>
            <a:endParaRPr sz="1200"/>
          </a:p>
          <a:p>
            <a:pPr indent="0" lvl="0" marL="0" rtl="0" algn="l">
              <a:lnSpc>
                <a:spcPct val="6000"/>
              </a:lnSpc>
              <a:spcBef>
                <a:spcPts val="1200"/>
              </a:spcBef>
              <a:spcAft>
                <a:spcPts val="0"/>
              </a:spcAft>
              <a:buNone/>
            </a:pPr>
            <a:r>
              <a:rPr lang="en" sz="1200"/>
              <a:t>	if (k &gt;= n - 1)</a:t>
            </a:r>
            <a:endParaRPr sz="1200"/>
          </a:p>
          <a:p>
            <a:pPr indent="0" lvl="0" marL="0" rtl="0" algn="l">
              <a:lnSpc>
                <a:spcPct val="6000"/>
              </a:lnSpc>
              <a:spcBef>
                <a:spcPts val="1200"/>
              </a:spcBef>
              <a:spcAft>
                <a:spcPts val="0"/>
              </a:spcAft>
              <a:buNone/>
            </a:pPr>
            <a:r>
              <a:rPr lang="en" sz="1200"/>
              <a:t>    	return n;</a:t>
            </a:r>
            <a:endParaRPr sz="1200"/>
          </a:p>
          <a:p>
            <a:pPr indent="0" lvl="0" marL="0" rtl="0" algn="l">
              <a:lnSpc>
                <a:spcPct val="6000"/>
              </a:lnSpc>
              <a:spcBef>
                <a:spcPts val="1200"/>
              </a:spcBef>
              <a:spcAft>
                <a:spcPts val="0"/>
              </a:spcAft>
              <a:buNone/>
            </a:pPr>
            <a:r>
              <a:rPr lang="en" sz="1200"/>
              <a:t>  	// initially the best is 0 and no of</a:t>
            </a:r>
            <a:endParaRPr sz="1200"/>
          </a:p>
          <a:p>
            <a:pPr indent="0" lvl="0" marL="0" rtl="0" algn="l">
              <a:lnSpc>
                <a:spcPct val="6000"/>
              </a:lnSpc>
              <a:spcBef>
                <a:spcPts val="1200"/>
              </a:spcBef>
              <a:spcAft>
                <a:spcPts val="0"/>
              </a:spcAft>
              <a:buNone/>
            </a:pPr>
            <a:r>
              <a:rPr lang="en" sz="1200"/>
              <a:t>	// wins is 0.</a:t>
            </a:r>
            <a:endParaRPr sz="1200"/>
          </a:p>
          <a:p>
            <a:pPr indent="0" lvl="0" marL="0" rtl="0" algn="l">
              <a:lnSpc>
                <a:spcPct val="6000"/>
              </a:lnSpc>
              <a:spcBef>
                <a:spcPts val="1200"/>
              </a:spcBef>
              <a:spcAft>
                <a:spcPts val="0"/>
              </a:spcAft>
              <a:buNone/>
            </a:pPr>
            <a:r>
              <a:rPr lang="en" sz="1200"/>
              <a:t>	int best = 0, times = 0;</a:t>
            </a:r>
            <a:endParaRPr sz="1200"/>
          </a:p>
          <a:p>
            <a:pPr indent="0" lvl="0" marL="0" rtl="0" algn="l">
              <a:lnSpc>
                <a:spcPct val="6000"/>
              </a:lnSpc>
              <a:spcBef>
                <a:spcPts val="1200"/>
              </a:spcBef>
              <a:spcAft>
                <a:spcPts val="0"/>
              </a:spcAft>
              <a:buNone/>
            </a:pPr>
            <a:r>
              <a:rPr lang="en" sz="1200"/>
              <a:t>	// traverse through all the numbers</a:t>
            </a:r>
            <a:endParaRPr sz="1200"/>
          </a:p>
          <a:p>
            <a:pPr indent="0" lvl="0" marL="0" rtl="0" algn="l">
              <a:lnSpc>
                <a:spcPct val="6000"/>
              </a:lnSpc>
              <a:spcBef>
                <a:spcPts val="1200"/>
              </a:spcBef>
              <a:spcAft>
                <a:spcPts val="0"/>
              </a:spcAft>
              <a:buNone/>
            </a:pPr>
            <a:r>
              <a:rPr lang="en" sz="1200"/>
              <a:t>	for (int i = 0; i &lt; n; i++) {</a:t>
            </a:r>
            <a:endParaRPr sz="1200"/>
          </a:p>
          <a:p>
            <a:pPr indent="0" lvl="0" marL="0" rtl="0" algn="l">
              <a:lnSpc>
                <a:spcPct val="6000"/>
              </a:lnSpc>
              <a:spcBef>
                <a:spcPts val="1200"/>
              </a:spcBef>
              <a:spcAft>
                <a:spcPts val="0"/>
              </a:spcAft>
              <a:buNone/>
            </a:pPr>
            <a:r>
              <a:rPr lang="en" sz="1200"/>
              <a:t>    	// if the value of array is more</a:t>
            </a:r>
            <a:endParaRPr sz="1200"/>
          </a:p>
          <a:p>
            <a:pPr indent="0" lvl="0" marL="0" rtl="0" algn="l">
              <a:lnSpc>
                <a:spcPct val="6000"/>
              </a:lnSpc>
              <a:spcBef>
                <a:spcPts val="1200"/>
              </a:spcBef>
              <a:spcAft>
                <a:spcPts val="0"/>
              </a:spcAft>
              <a:buNone/>
            </a:pPr>
            <a:r>
              <a:rPr lang="en" sz="1200"/>
              <a:t>    	// then that of previous best</a:t>
            </a:r>
            <a:endParaRPr sz="1200"/>
          </a:p>
          <a:p>
            <a:pPr indent="0" lvl="0" marL="0" rtl="0" algn="l">
              <a:lnSpc>
                <a:spcPct val="6000"/>
              </a:lnSpc>
              <a:spcBef>
                <a:spcPts val="1200"/>
              </a:spcBef>
              <a:spcAft>
                <a:spcPts val="0"/>
              </a:spcAft>
              <a:buNone/>
            </a:pPr>
            <a:r>
              <a:rPr lang="en" sz="1200"/>
              <a:t>    	if (a[i] &gt; best) {</a:t>
            </a:r>
            <a:endParaRPr sz="1200"/>
          </a:p>
          <a:p>
            <a:pPr indent="0" lvl="0" marL="0" rtl="0" algn="l">
              <a:lnSpc>
                <a:spcPct val="6000"/>
              </a:lnSpc>
              <a:spcBef>
                <a:spcPts val="1200"/>
              </a:spcBef>
              <a:spcAft>
                <a:spcPts val="0"/>
              </a:spcAft>
              <a:buNone/>
            </a:pPr>
            <a:r>
              <a:rPr lang="en" sz="1200"/>
              <a:t>  </a:t>
            </a:r>
            <a:endParaRPr sz="1200"/>
          </a:p>
          <a:p>
            <a:pPr indent="0" lvl="0" marL="0" rtl="0" algn="l">
              <a:lnSpc>
                <a:spcPct val="6000"/>
              </a:lnSpc>
              <a:spcBef>
                <a:spcPts val="1200"/>
              </a:spcBef>
              <a:spcAft>
                <a:spcPts val="0"/>
              </a:spcAft>
              <a:buNone/>
            </a:pPr>
            <a:r>
              <a:rPr lang="en" sz="1200"/>
              <a:t>        	// best is replaced by a[i]</a:t>
            </a:r>
            <a:endParaRPr sz="1200"/>
          </a:p>
          <a:p>
            <a:pPr indent="0" lvl="0" marL="0" rtl="0" algn="l">
              <a:lnSpc>
                <a:spcPct val="6000"/>
              </a:lnSpc>
              <a:spcBef>
                <a:spcPts val="1200"/>
              </a:spcBef>
              <a:spcAft>
                <a:spcPts val="0"/>
              </a:spcAft>
              <a:buNone/>
            </a:pPr>
            <a:r>
              <a:rPr lang="en" sz="1200"/>
              <a:t>        	best = a[i];</a:t>
            </a:r>
            <a:endParaRPr sz="1200"/>
          </a:p>
          <a:p>
            <a:pPr indent="0" lvl="0" marL="0" rtl="0" algn="l">
              <a:lnSpc>
                <a:spcPct val="6000"/>
              </a:lnSpc>
              <a:spcBef>
                <a:spcPts val="1200"/>
              </a:spcBef>
              <a:spcAft>
                <a:spcPts val="0"/>
              </a:spcAft>
              <a:buNone/>
            </a:pPr>
            <a:r>
              <a:rPr lang="en" sz="1200"/>
              <a:t>  </a:t>
            </a:r>
            <a:endParaRPr sz="1200"/>
          </a:p>
          <a:p>
            <a:pPr indent="0" lvl="0" marL="0" rtl="0" algn="l">
              <a:lnSpc>
                <a:spcPct val="6000"/>
              </a:lnSpc>
              <a:spcBef>
                <a:spcPts val="1200"/>
              </a:spcBef>
              <a:spcAft>
                <a:spcPts val="0"/>
              </a:spcAft>
              <a:buNone/>
            </a:pPr>
            <a:r>
              <a:rPr lang="en" sz="1200"/>
              <a:t>        	// if not the first index</a:t>
            </a:r>
            <a:endParaRPr sz="1200"/>
          </a:p>
          <a:p>
            <a:pPr indent="0" lvl="0" marL="0" rtl="0" algn="l">
              <a:lnSpc>
                <a:spcPct val="6000"/>
              </a:lnSpc>
              <a:spcBef>
                <a:spcPts val="1200"/>
              </a:spcBef>
              <a:spcAft>
                <a:spcPts val="0"/>
              </a:spcAft>
              <a:buNone/>
            </a:pPr>
            <a:r>
              <a:rPr lang="en" sz="1200"/>
              <a:t>        	if (i)</a:t>
            </a:r>
            <a:endParaRPr sz="1200"/>
          </a:p>
          <a:p>
            <a:pPr indent="0" lvl="0" marL="0" rtl="0" algn="l">
              <a:lnSpc>
                <a:spcPct val="6000"/>
              </a:lnSpc>
              <a:spcBef>
                <a:spcPts val="1200"/>
              </a:spcBef>
              <a:spcAft>
                <a:spcPts val="0"/>
              </a:spcAft>
              <a:buNone/>
            </a:pPr>
            <a:r>
              <a:rPr lang="en" sz="1200"/>
              <a:t>            	times = 1; // no of wins is 1 now</a:t>
            </a:r>
            <a:endParaRPr sz="1200"/>
          </a:p>
          <a:p>
            <a:pPr indent="0" lvl="0" marL="0" rtl="0" algn="l">
              <a:lnSpc>
                <a:spcPct val="6000"/>
              </a:lnSpc>
              <a:spcBef>
                <a:spcPts val="1200"/>
              </a:spcBef>
              <a:spcAft>
                <a:spcPts val="0"/>
              </a:spcAft>
              <a:buNone/>
            </a:pPr>
            <a:r>
              <a:rPr lang="en" sz="1200"/>
              <a:t>    	}</a:t>
            </a:r>
            <a:endParaRPr sz="1200"/>
          </a:p>
          <a:p>
            <a:pPr indent="457200" lvl="0" marL="0" rtl="0" algn="l">
              <a:lnSpc>
                <a:spcPct val="6000"/>
              </a:lnSpc>
              <a:spcBef>
                <a:spcPts val="1200"/>
              </a:spcBef>
              <a:spcAft>
                <a:spcPts val="0"/>
              </a:spcAft>
              <a:buNone/>
            </a:pPr>
            <a:r>
              <a:rPr lang="en" sz="1200"/>
              <a:t>else</a:t>
            </a:r>
            <a:endParaRPr sz="1200"/>
          </a:p>
          <a:p>
            <a:pPr indent="0" lvl="0" marL="0" rtl="0" algn="l">
              <a:lnSpc>
                <a:spcPct val="6000"/>
              </a:lnSpc>
              <a:spcBef>
                <a:spcPts val="1200"/>
              </a:spcBef>
              <a:spcAft>
                <a:spcPts val="0"/>
              </a:spcAft>
              <a:buNone/>
            </a:pPr>
            <a:r>
              <a:rPr lang="en" sz="1200"/>
              <a:t>        	times += 1; // if it wins </a:t>
            </a:r>
            <a:endParaRPr sz="1200"/>
          </a:p>
          <a:p>
            <a:pPr indent="0" lvl="0" marL="0" rtl="0" algn="l">
              <a:lnSpc>
                <a:spcPct val="6000"/>
              </a:lnSpc>
              <a:spcBef>
                <a:spcPts val="1200"/>
              </a:spcBef>
              <a:spcAft>
                <a:spcPts val="0"/>
              </a:spcAft>
              <a:buNone/>
            </a:pPr>
            <a:r>
              <a:t/>
            </a:r>
            <a:endParaRPr sz="1000">
              <a:latin typeface="Source Code Pro"/>
              <a:ea typeface="Source Code Pro"/>
              <a:cs typeface="Source Code Pro"/>
              <a:sym typeface="Source Code Pro"/>
            </a:endParaRPr>
          </a:p>
        </p:txBody>
      </p:sp>
      <p:sp>
        <p:nvSpPr>
          <p:cNvPr id="217" name="Google Shape;217;p40"/>
          <p:cNvSpPr txBox="1"/>
          <p:nvPr/>
        </p:nvSpPr>
        <p:spPr>
          <a:xfrm>
            <a:off x="4350550" y="604775"/>
            <a:ext cx="4361400" cy="4307700"/>
          </a:xfrm>
          <a:prstGeom prst="rect">
            <a:avLst/>
          </a:prstGeom>
          <a:noFill/>
          <a:ln>
            <a:noFill/>
          </a:ln>
        </p:spPr>
        <p:txBody>
          <a:bodyPr anchorCtr="0" anchor="t" bIns="91425" lIns="91425" spcFirstLastPara="1" rIns="91425" wrap="square" tIns="91425">
            <a:noAutofit/>
          </a:bodyPr>
          <a:lstStyle/>
          <a:p>
            <a:pPr indent="0" lvl="0" marL="0" rtl="0" algn="l">
              <a:lnSpc>
                <a:spcPct val="60000"/>
              </a:lnSpc>
              <a:spcBef>
                <a:spcPts val="1200"/>
              </a:spcBef>
              <a:spcAft>
                <a:spcPts val="0"/>
              </a:spcAft>
              <a:buNone/>
            </a:pPr>
            <a:r>
              <a:rPr lang="en" sz="1200"/>
              <a:t>        // if any position has more then k wins</a:t>
            </a:r>
            <a:endParaRPr sz="1200"/>
          </a:p>
          <a:p>
            <a:pPr indent="0" lvl="0" marL="0" rtl="0" algn="l">
              <a:lnSpc>
                <a:spcPct val="60000"/>
              </a:lnSpc>
              <a:spcBef>
                <a:spcPts val="1200"/>
              </a:spcBef>
              <a:spcAft>
                <a:spcPts val="0"/>
              </a:spcAft>
              <a:buNone/>
            </a:pPr>
            <a:r>
              <a:rPr lang="en" sz="1200"/>
              <a:t>    	// then return</a:t>
            </a:r>
            <a:endParaRPr sz="1200"/>
          </a:p>
          <a:p>
            <a:pPr indent="0" lvl="0" marL="0" rtl="0" algn="l">
              <a:lnSpc>
                <a:spcPct val="60000"/>
              </a:lnSpc>
              <a:spcBef>
                <a:spcPts val="1200"/>
              </a:spcBef>
              <a:spcAft>
                <a:spcPts val="0"/>
              </a:spcAft>
              <a:buNone/>
            </a:pPr>
            <a:r>
              <a:rPr lang="en" sz="1200"/>
              <a:t>    	if (times &gt;= k)</a:t>
            </a:r>
            <a:endParaRPr sz="1200"/>
          </a:p>
          <a:p>
            <a:pPr indent="0" lvl="0" marL="0" rtl="0" algn="l">
              <a:lnSpc>
                <a:spcPct val="60000"/>
              </a:lnSpc>
              <a:spcBef>
                <a:spcPts val="1200"/>
              </a:spcBef>
              <a:spcAft>
                <a:spcPts val="0"/>
              </a:spcAft>
              <a:buNone/>
            </a:pPr>
            <a:r>
              <a:rPr lang="en" sz="1200"/>
              <a:t>        	return best;}</a:t>
            </a:r>
            <a:endParaRPr sz="1200"/>
          </a:p>
          <a:p>
            <a:pPr indent="0" lvl="0" marL="0" rtl="0" algn="l">
              <a:lnSpc>
                <a:spcPct val="60000"/>
              </a:lnSpc>
              <a:spcBef>
                <a:spcPts val="1200"/>
              </a:spcBef>
              <a:spcAft>
                <a:spcPts val="0"/>
              </a:spcAft>
              <a:buNone/>
            </a:pPr>
            <a:r>
              <a:rPr lang="en" sz="1200"/>
              <a:t>	// Maximum element will be winner because</a:t>
            </a:r>
            <a:endParaRPr sz="1200"/>
          </a:p>
          <a:p>
            <a:pPr indent="0" lvl="0" marL="0" rtl="0" algn="l">
              <a:lnSpc>
                <a:spcPct val="60000"/>
              </a:lnSpc>
              <a:spcBef>
                <a:spcPts val="1200"/>
              </a:spcBef>
              <a:spcAft>
                <a:spcPts val="0"/>
              </a:spcAft>
              <a:buNone/>
            </a:pPr>
            <a:r>
              <a:rPr lang="en" sz="1200"/>
              <a:t>	// we move smaller element at end and repeat</a:t>
            </a:r>
            <a:endParaRPr sz="1200"/>
          </a:p>
          <a:p>
            <a:pPr indent="0" lvl="0" marL="0" rtl="0" algn="l">
              <a:lnSpc>
                <a:spcPct val="60000"/>
              </a:lnSpc>
              <a:spcBef>
                <a:spcPts val="1200"/>
              </a:spcBef>
              <a:spcAft>
                <a:spcPts val="0"/>
              </a:spcAft>
              <a:buNone/>
            </a:pPr>
            <a:r>
              <a:rPr lang="en" sz="1200"/>
              <a:t>	// the process.</a:t>
            </a:r>
            <a:endParaRPr sz="1200"/>
          </a:p>
          <a:p>
            <a:pPr indent="0" lvl="0" marL="0" rtl="0" algn="l">
              <a:lnSpc>
                <a:spcPct val="60000"/>
              </a:lnSpc>
              <a:spcBef>
                <a:spcPts val="1200"/>
              </a:spcBef>
              <a:spcAft>
                <a:spcPts val="0"/>
              </a:spcAft>
              <a:buNone/>
            </a:pPr>
            <a:r>
              <a:rPr lang="en" sz="1200"/>
              <a:t>	return best;}</a:t>
            </a:r>
            <a:endParaRPr sz="1200"/>
          </a:p>
          <a:p>
            <a:pPr indent="0" lvl="0" marL="0" rtl="0" algn="l">
              <a:lnSpc>
                <a:spcPct val="60000"/>
              </a:lnSpc>
              <a:spcBef>
                <a:spcPts val="1200"/>
              </a:spcBef>
              <a:spcAft>
                <a:spcPts val="0"/>
              </a:spcAft>
              <a:buNone/>
            </a:pPr>
            <a:r>
              <a:rPr lang="en" sz="1200"/>
              <a:t>// driver program to test the above function</a:t>
            </a:r>
            <a:endParaRPr sz="1200"/>
          </a:p>
          <a:p>
            <a:pPr indent="0" lvl="0" marL="0" rtl="0" algn="l">
              <a:lnSpc>
                <a:spcPct val="60000"/>
              </a:lnSpc>
              <a:spcBef>
                <a:spcPts val="1200"/>
              </a:spcBef>
              <a:spcAft>
                <a:spcPts val="0"/>
              </a:spcAft>
              <a:buNone/>
            </a:pPr>
            <a:r>
              <a:rPr lang="en" sz="1200"/>
              <a:t>int main()</a:t>
            </a:r>
            <a:endParaRPr sz="1200"/>
          </a:p>
          <a:p>
            <a:pPr indent="0" lvl="0" marL="0" rtl="0" algn="l">
              <a:lnSpc>
                <a:spcPct val="60000"/>
              </a:lnSpc>
              <a:spcBef>
                <a:spcPts val="1200"/>
              </a:spcBef>
              <a:spcAft>
                <a:spcPts val="0"/>
              </a:spcAft>
              <a:buNone/>
            </a:pPr>
            <a:r>
              <a:rPr lang="en" sz="1200"/>
              <a:t>{</a:t>
            </a:r>
            <a:endParaRPr sz="1200"/>
          </a:p>
          <a:p>
            <a:pPr indent="0" lvl="0" marL="0" rtl="0" algn="l">
              <a:lnSpc>
                <a:spcPct val="60000"/>
              </a:lnSpc>
              <a:spcBef>
                <a:spcPts val="1200"/>
              </a:spcBef>
              <a:spcAft>
                <a:spcPts val="0"/>
              </a:spcAft>
              <a:buNone/>
            </a:pPr>
            <a:r>
              <a:rPr lang="en" sz="1200"/>
              <a:t>	int a[] = { 2, 1, 3, 4, 5 };</a:t>
            </a:r>
            <a:endParaRPr sz="1200"/>
          </a:p>
          <a:p>
            <a:pPr indent="0" lvl="0" marL="0" rtl="0" algn="l">
              <a:lnSpc>
                <a:spcPct val="60000"/>
              </a:lnSpc>
              <a:spcBef>
                <a:spcPts val="1200"/>
              </a:spcBef>
              <a:spcAft>
                <a:spcPts val="0"/>
              </a:spcAft>
              <a:buNone/>
            </a:pPr>
            <a:r>
              <a:rPr lang="en" sz="1200"/>
              <a:t>	int n = sizeof(a) / sizeof(a[0]);</a:t>
            </a:r>
            <a:endParaRPr sz="1200"/>
          </a:p>
          <a:p>
            <a:pPr indent="0" lvl="0" marL="0" rtl="0" algn="l">
              <a:lnSpc>
                <a:spcPct val="60000"/>
              </a:lnSpc>
              <a:spcBef>
                <a:spcPts val="1200"/>
              </a:spcBef>
              <a:spcAft>
                <a:spcPts val="0"/>
              </a:spcAft>
              <a:buNone/>
            </a:pPr>
            <a:r>
              <a:rPr lang="en" sz="1200"/>
              <a:t>	int k = 2;</a:t>
            </a:r>
            <a:endParaRPr sz="1200"/>
          </a:p>
          <a:p>
            <a:pPr indent="0" lvl="0" marL="0" rtl="0" algn="l">
              <a:lnSpc>
                <a:spcPct val="60000"/>
              </a:lnSpc>
              <a:spcBef>
                <a:spcPts val="1200"/>
              </a:spcBef>
              <a:spcAft>
                <a:spcPts val="0"/>
              </a:spcAft>
              <a:buNone/>
            </a:pPr>
            <a:r>
              <a:rPr lang="en" sz="1200"/>
              <a:t>	cout &lt;&lt; winner(a, n, k);</a:t>
            </a:r>
            <a:endParaRPr sz="1200"/>
          </a:p>
          <a:p>
            <a:pPr indent="0" lvl="0" marL="0" rtl="0" algn="l">
              <a:lnSpc>
                <a:spcPct val="60000"/>
              </a:lnSpc>
              <a:spcBef>
                <a:spcPts val="1200"/>
              </a:spcBef>
              <a:spcAft>
                <a:spcPts val="0"/>
              </a:spcAft>
              <a:buNone/>
            </a:pPr>
            <a:r>
              <a:rPr lang="en" sz="1200"/>
              <a:t>	return 0;}</a:t>
            </a:r>
            <a:endParaRPr sz="1200"/>
          </a:p>
          <a:p>
            <a:pPr indent="0" lvl="0" marL="0" rtl="0" algn="l">
              <a:lnSpc>
                <a:spcPct val="60000"/>
              </a:lnSpc>
              <a:spcBef>
                <a:spcPts val="1200"/>
              </a:spcBef>
              <a:spcAft>
                <a:spcPts val="0"/>
              </a:spcAft>
              <a:buNone/>
            </a:pPr>
            <a:r>
              <a:t/>
            </a:r>
            <a:endParaRPr>
              <a:latin typeface="Source Code Pro"/>
              <a:ea typeface="Source Code Pro"/>
              <a:cs typeface="Source Code Pro"/>
              <a:sym typeface="Source Code Pr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41"/>
          <p:cNvSpPr txBox="1"/>
          <p:nvPr>
            <p:ph type="title"/>
          </p:nvPr>
        </p:nvSpPr>
        <p:spPr>
          <a:xfrm>
            <a:off x="1254675" y="416300"/>
            <a:ext cx="61176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Dynamic Programming</a:t>
            </a:r>
            <a:endParaRPr sz="3600"/>
          </a:p>
        </p:txBody>
      </p:sp>
      <p:sp>
        <p:nvSpPr>
          <p:cNvPr id="223" name="Google Shape;223;p41"/>
          <p:cNvSpPr txBox="1"/>
          <p:nvPr>
            <p:ph idx="1" type="body"/>
          </p:nvPr>
        </p:nvSpPr>
        <p:spPr>
          <a:xfrm>
            <a:off x="311725" y="1486025"/>
            <a:ext cx="8389500" cy="3179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000000"/>
                </a:solidFill>
                <a:highlight>
                  <a:srgbClr val="FFFFFF"/>
                </a:highlight>
                <a:latin typeface="Comic Sans MS"/>
                <a:ea typeface="Comic Sans MS"/>
                <a:cs typeface="Comic Sans MS"/>
                <a:sym typeface="Comic Sans MS"/>
              </a:rPr>
              <a:t>Dynamic Programming is mainly an optimization over plain </a:t>
            </a:r>
            <a:r>
              <a:rPr lang="en" sz="1800">
                <a:solidFill>
                  <a:srgbClr val="000000"/>
                </a:solidFill>
                <a:highlight>
                  <a:srgbClr val="FFFFFF"/>
                </a:highlight>
                <a:uFill>
                  <a:noFill/>
                </a:uFill>
                <a:latin typeface="Comic Sans MS"/>
                <a:ea typeface="Comic Sans MS"/>
                <a:cs typeface="Comic Sans MS"/>
                <a:sym typeface="Comic Sans MS"/>
                <a:hlinkClick r:id="rId3"/>
              </a:rPr>
              <a:t>recursion</a:t>
            </a:r>
            <a:r>
              <a:rPr lang="en" sz="1800">
                <a:solidFill>
                  <a:srgbClr val="000000"/>
                </a:solidFill>
                <a:highlight>
                  <a:srgbClr val="FFFFFF"/>
                </a:highlight>
                <a:latin typeface="Comic Sans MS"/>
                <a:ea typeface="Comic Sans MS"/>
                <a:cs typeface="Comic Sans MS"/>
                <a:sym typeface="Comic Sans MS"/>
              </a:rPr>
              <a:t>. Wherever we see a recursive solution that has repeated calls for same inputs, we can optimize it using Dynamic Programming. The idea is to simply store the results of subproblems, so that we do not have to re-compute them when needed later. This simple optimization reduces time complexities from exponential to polynomial.</a:t>
            </a:r>
            <a:r>
              <a:rPr lang="en">
                <a:solidFill>
                  <a:srgbClr val="000000"/>
                </a:solidFill>
                <a:highlight>
                  <a:srgbClr val="FFFFFF"/>
                </a:highlight>
                <a:latin typeface="Roboto"/>
                <a:ea typeface="Roboto"/>
                <a:cs typeface="Roboto"/>
                <a:sym typeface="Roboto"/>
              </a:rPr>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15"/>
          <p:cNvSpPr txBox="1"/>
          <p:nvPr>
            <p:ph type="title"/>
          </p:nvPr>
        </p:nvSpPr>
        <p:spPr>
          <a:xfrm>
            <a:off x="3294675" y="379725"/>
            <a:ext cx="2808000" cy="123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Divide ANd Conquer </a:t>
            </a:r>
            <a:r>
              <a:rPr lang="en"/>
              <a:t>Algorithm</a:t>
            </a:r>
            <a:endParaRPr/>
          </a:p>
        </p:txBody>
      </p:sp>
      <p:sp>
        <p:nvSpPr>
          <p:cNvPr id="69" name="Google Shape;69;p15"/>
          <p:cNvSpPr txBox="1"/>
          <p:nvPr>
            <p:ph idx="1" type="body"/>
          </p:nvPr>
        </p:nvSpPr>
        <p:spPr>
          <a:xfrm>
            <a:off x="1457325" y="1828800"/>
            <a:ext cx="6482700" cy="3314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222222"/>
                </a:solidFill>
                <a:highlight>
                  <a:srgbClr val="FFFFFF"/>
                </a:highlight>
                <a:latin typeface="Comic Sans MS"/>
                <a:ea typeface="Comic Sans MS"/>
                <a:cs typeface="Comic Sans MS"/>
                <a:sym typeface="Comic Sans MS"/>
              </a:rPr>
              <a:t>In </a:t>
            </a:r>
            <a:r>
              <a:rPr lang="en" sz="1800">
                <a:solidFill>
                  <a:srgbClr val="0B0080"/>
                </a:solidFill>
                <a:highlight>
                  <a:srgbClr val="FFFFFF"/>
                </a:highlight>
                <a:uFill>
                  <a:noFill/>
                </a:uFill>
                <a:latin typeface="Comic Sans MS"/>
                <a:ea typeface="Comic Sans MS"/>
                <a:cs typeface="Comic Sans MS"/>
                <a:sym typeface="Comic Sans MS"/>
                <a:hlinkClick r:id="rId3"/>
              </a:rPr>
              <a:t>computer science</a:t>
            </a:r>
            <a:r>
              <a:rPr lang="en" sz="1800">
                <a:solidFill>
                  <a:srgbClr val="222222"/>
                </a:solidFill>
                <a:highlight>
                  <a:srgbClr val="FFFFFF"/>
                </a:highlight>
                <a:latin typeface="Comic Sans MS"/>
                <a:ea typeface="Comic Sans MS"/>
                <a:cs typeface="Comic Sans MS"/>
                <a:sym typeface="Comic Sans MS"/>
              </a:rPr>
              <a:t>, </a:t>
            </a:r>
            <a:r>
              <a:rPr b="1" lang="en" sz="1800">
                <a:solidFill>
                  <a:srgbClr val="222222"/>
                </a:solidFill>
                <a:highlight>
                  <a:srgbClr val="FFFFFF"/>
                </a:highlight>
                <a:latin typeface="Comic Sans MS"/>
                <a:ea typeface="Comic Sans MS"/>
                <a:cs typeface="Comic Sans MS"/>
                <a:sym typeface="Comic Sans MS"/>
              </a:rPr>
              <a:t>divide and conquer</a:t>
            </a:r>
            <a:r>
              <a:rPr lang="en" sz="1800">
                <a:solidFill>
                  <a:srgbClr val="222222"/>
                </a:solidFill>
                <a:highlight>
                  <a:srgbClr val="FFFFFF"/>
                </a:highlight>
                <a:latin typeface="Comic Sans MS"/>
                <a:ea typeface="Comic Sans MS"/>
                <a:cs typeface="Comic Sans MS"/>
                <a:sym typeface="Comic Sans MS"/>
              </a:rPr>
              <a:t> is an </a:t>
            </a:r>
            <a:r>
              <a:rPr lang="en" sz="1800">
                <a:solidFill>
                  <a:srgbClr val="0B0080"/>
                </a:solidFill>
                <a:highlight>
                  <a:srgbClr val="FFFFFF"/>
                </a:highlight>
                <a:uFill>
                  <a:noFill/>
                </a:uFill>
                <a:latin typeface="Comic Sans MS"/>
                <a:ea typeface="Comic Sans MS"/>
                <a:cs typeface="Comic Sans MS"/>
                <a:sym typeface="Comic Sans MS"/>
                <a:hlinkClick r:id="rId4"/>
              </a:rPr>
              <a:t>algorithm design paradigm</a:t>
            </a:r>
            <a:r>
              <a:rPr lang="en" sz="1800">
                <a:solidFill>
                  <a:srgbClr val="222222"/>
                </a:solidFill>
                <a:highlight>
                  <a:srgbClr val="FFFFFF"/>
                </a:highlight>
                <a:latin typeface="Comic Sans MS"/>
                <a:ea typeface="Comic Sans MS"/>
                <a:cs typeface="Comic Sans MS"/>
                <a:sym typeface="Comic Sans MS"/>
              </a:rPr>
              <a:t> based on multi-branched </a:t>
            </a:r>
            <a:r>
              <a:rPr lang="en" sz="1800">
                <a:solidFill>
                  <a:srgbClr val="0B0080"/>
                </a:solidFill>
                <a:highlight>
                  <a:srgbClr val="FFFFFF"/>
                </a:highlight>
                <a:uFill>
                  <a:noFill/>
                </a:uFill>
                <a:latin typeface="Comic Sans MS"/>
                <a:ea typeface="Comic Sans MS"/>
                <a:cs typeface="Comic Sans MS"/>
                <a:sym typeface="Comic Sans MS"/>
                <a:hlinkClick r:id="rId5"/>
              </a:rPr>
              <a:t>recursion</a:t>
            </a:r>
            <a:r>
              <a:rPr lang="en" sz="1800">
                <a:solidFill>
                  <a:srgbClr val="222222"/>
                </a:solidFill>
                <a:highlight>
                  <a:srgbClr val="FFFFFF"/>
                </a:highlight>
                <a:latin typeface="Comic Sans MS"/>
                <a:ea typeface="Comic Sans MS"/>
                <a:cs typeface="Comic Sans MS"/>
                <a:sym typeface="Comic Sans MS"/>
              </a:rPr>
              <a:t>. A divide-and-conquer </a:t>
            </a:r>
            <a:r>
              <a:rPr lang="en" sz="1800">
                <a:solidFill>
                  <a:srgbClr val="0B0080"/>
                </a:solidFill>
                <a:highlight>
                  <a:srgbClr val="FFFFFF"/>
                </a:highlight>
                <a:uFill>
                  <a:noFill/>
                </a:uFill>
                <a:latin typeface="Comic Sans MS"/>
                <a:ea typeface="Comic Sans MS"/>
                <a:cs typeface="Comic Sans MS"/>
                <a:sym typeface="Comic Sans MS"/>
                <a:hlinkClick r:id="rId6"/>
              </a:rPr>
              <a:t>algorithm</a:t>
            </a:r>
            <a:r>
              <a:rPr lang="en" sz="1800">
                <a:solidFill>
                  <a:srgbClr val="222222"/>
                </a:solidFill>
                <a:highlight>
                  <a:srgbClr val="FFFFFF"/>
                </a:highlight>
                <a:latin typeface="Comic Sans MS"/>
                <a:ea typeface="Comic Sans MS"/>
                <a:cs typeface="Comic Sans MS"/>
                <a:sym typeface="Comic Sans MS"/>
              </a:rPr>
              <a:t> works by recursively breaking down a problem into two or more sub-problems of the same or related type, until these become simple enough to be solved directly. The solutions to the sub-problems are then combined to give a solution to the original problem.</a:t>
            </a:r>
            <a:endParaRPr sz="1800">
              <a:latin typeface="Comic Sans MS"/>
              <a:ea typeface="Comic Sans MS"/>
              <a:cs typeface="Comic Sans MS"/>
              <a:sym typeface="Comic Sans M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42"/>
          <p:cNvSpPr txBox="1"/>
          <p:nvPr>
            <p:ph type="title"/>
          </p:nvPr>
        </p:nvSpPr>
        <p:spPr>
          <a:xfrm>
            <a:off x="265500" y="427750"/>
            <a:ext cx="4045200" cy="171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Example</a:t>
            </a:r>
            <a:endParaRPr/>
          </a:p>
        </p:txBody>
      </p:sp>
      <p:sp>
        <p:nvSpPr>
          <p:cNvPr id="229" name="Google Shape;229;p42"/>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000000"/>
                </a:solidFill>
              </a:rPr>
              <a:t>Memoization</a:t>
            </a:r>
            <a:endParaRPr sz="3600">
              <a:solidFill>
                <a:srgbClr val="000000"/>
              </a:solidFill>
            </a:endParaRPr>
          </a:p>
        </p:txBody>
      </p:sp>
      <p:sp>
        <p:nvSpPr>
          <p:cNvPr id="230" name="Google Shape;230;p42"/>
          <p:cNvSpPr txBox="1"/>
          <p:nvPr>
            <p:ph idx="2" type="body"/>
          </p:nvPr>
        </p:nvSpPr>
        <p:spPr>
          <a:xfrm>
            <a:off x="4960925" y="427750"/>
            <a:ext cx="3837000" cy="4704000"/>
          </a:xfrm>
          <a:prstGeom prst="rect">
            <a:avLst/>
          </a:prstGeom>
        </p:spPr>
        <p:txBody>
          <a:bodyPr anchorCtr="0" anchor="ctr" bIns="91425" lIns="91425" spcFirstLastPara="1" rIns="91425" wrap="square" tIns="91425">
            <a:noAutofit/>
          </a:bodyPr>
          <a:lstStyle/>
          <a:p>
            <a:pPr indent="0" lvl="0" marL="0" rtl="0" algn="l">
              <a:spcBef>
                <a:spcPts val="1200"/>
              </a:spcBef>
              <a:spcAft>
                <a:spcPts val="0"/>
              </a:spcAft>
              <a:buNone/>
            </a:pPr>
            <a:r>
              <a:rPr lang="en">
                <a:solidFill>
                  <a:srgbClr val="000000"/>
                </a:solidFill>
                <a:latin typeface="Arial"/>
                <a:ea typeface="Arial"/>
                <a:cs typeface="Arial"/>
                <a:sym typeface="Arial"/>
              </a:rPr>
              <a:t>The memoized program for a problem is similar to the recursive version with a small modification that it looks into a lookup table before computing solutions. We initialize a lookup array with all initial values as NIL. Whenever we need the solution to a subproblem, we first look into the lookup table. If the precomputed value is there then we return that value, otherwise, we calculate the value and put the result in the lookup table so that it can be reused later.</a:t>
            </a:r>
            <a:endParaRPr>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43"/>
          <p:cNvSpPr txBox="1"/>
          <p:nvPr/>
        </p:nvSpPr>
        <p:spPr>
          <a:xfrm>
            <a:off x="867975" y="278625"/>
            <a:ext cx="7233000" cy="111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3000">
                <a:highlight>
                  <a:srgbClr val="FFFF00"/>
                </a:highlight>
                <a:latin typeface="Amatic SC"/>
                <a:ea typeface="Amatic SC"/>
                <a:cs typeface="Amatic SC"/>
                <a:sym typeface="Amatic SC"/>
              </a:rPr>
              <a:t>Following is the memoized version for nth Fibonacci Number. </a:t>
            </a:r>
            <a:endParaRPr b="1" sz="3000">
              <a:highlight>
                <a:srgbClr val="FFFF00"/>
              </a:highlight>
              <a:latin typeface="Amatic SC"/>
              <a:ea typeface="Amatic SC"/>
              <a:cs typeface="Amatic SC"/>
              <a:sym typeface="Amatic SC"/>
            </a:endParaRPr>
          </a:p>
        </p:txBody>
      </p:sp>
      <p:sp>
        <p:nvSpPr>
          <p:cNvPr id="236" name="Google Shape;236;p43"/>
          <p:cNvSpPr txBox="1"/>
          <p:nvPr/>
        </p:nvSpPr>
        <p:spPr>
          <a:xfrm>
            <a:off x="535775" y="1146575"/>
            <a:ext cx="3525300" cy="3771900"/>
          </a:xfrm>
          <a:prstGeom prst="rect">
            <a:avLst/>
          </a:prstGeom>
          <a:noFill/>
          <a:ln>
            <a:noFill/>
          </a:ln>
        </p:spPr>
        <p:txBody>
          <a:bodyPr anchorCtr="0" anchor="t" bIns="91425" lIns="91425" spcFirstLastPara="1" rIns="91425" wrap="square" tIns="91425">
            <a:noAutofit/>
          </a:bodyPr>
          <a:lstStyle/>
          <a:p>
            <a:pPr indent="0" lvl="0" marL="0" rtl="0" algn="l">
              <a:lnSpc>
                <a:spcPct val="60000"/>
              </a:lnSpc>
              <a:spcBef>
                <a:spcPts val="1200"/>
              </a:spcBef>
              <a:spcAft>
                <a:spcPts val="0"/>
              </a:spcAft>
              <a:buNone/>
            </a:pPr>
            <a:r>
              <a:rPr lang="en" sz="1200"/>
              <a:t>#include&lt;stdio.h&gt;</a:t>
            </a:r>
            <a:endParaRPr sz="1200"/>
          </a:p>
          <a:p>
            <a:pPr indent="0" lvl="0" marL="0" rtl="0" algn="l">
              <a:lnSpc>
                <a:spcPct val="60000"/>
              </a:lnSpc>
              <a:spcBef>
                <a:spcPts val="1200"/>
              </a:spcBef>
              <a:spcAft>
                <a:spcPts val="0"/>
              </a:spcAft>
              <a:buNone/>
            </a:pPr>
            <a:r>
              <a:rPr lang="en" sz="1200"/>
              <a:t>#define NIL -1</a:t>
            </a:r>
            <a:endParaRPr sz="1200"/>
          </a:p>
          <a:p>
            <a:pPr indent="0" lvl="0" marL="0" rtl="0" algn="l">
              <a:lnSpc>
                <a:spcPct val="60000"/>
              </a:lnSpc>
              <a:spcBef>
                <a:spcPts val="1200"/>
              </a:spcBef>
              <a:spcAft>
                <a:spcPts val="0"/>
              </a:spcAft>
              <a:buNone/>
            </a:pPr>
            <a:r>
              <a:rPr lang="en" sz="1200"/>
              <a:t>#define MAX 100</a:t>
            </a:r>
            <a:endParaRPr sz="1200"/>
          </a:p>
          <a:p>
            <a:pPr indent="0" lvl="0" marL="0" rtl="0" algn="l">
              <a:lnSpc>
                <a:spcPct val="60000"/>
              </a:lnSpc>
              <a:spcBef>
                <a:spcPts val="1200"/>
              </a:spcBef>
              <a:spcAft>
                <a:spcPts val="0"/>
              </a:spcAft>
              <a:buNone/>
            </a:pPr>
            <a:r>
              <a:rPr lang="en" sz="1200"/>
              <a:t>int lookup[MAX];</a:t>
            </a:r>
            <a:endParaRPr sz="1200"/>
          </a:p>
          <a:p>
            <a:pPr indent="0" lvl="0" marL="0" rtl="0" algn="l">
              <a:lnSpc>
                <a:spcPct val="60000"/>
              </a:lnSpc>
              <a:spcBef>
                <a:spcPts val="1200"/>
              </a:spcBef>
              <a:spcAft>
                <a:spcPts val="0"/>
              </a:spcAft>
              <a:buNone/>
            </a:pPr>
            <a:r>
              <a:rPr lang="en" sz="1200"/>
              <a:t>/* Function to initialize NIL values in lookup table */</a:t>
            </a:r>
            <a:endParaRPr sz="1200"/>
          </a:p>
          <a:p>
            <a:pPr indent="0" lvl="0" marL="0" rtl="0" algn="l">
              <a:lnSpc>
                <a:spcPct val="60000"/>
              </a:lnSpc>
              <a:spcBef>
                <a:spcPts val="1200"/>
              </a:spcBef>
              <a:spcAft>
                <a:spcPts val="0"/>
              </a:spcAft>
              <a:buNone/>
            </a:pPr>
            <a:r>
              <a:rPr lang="en" sz="1200"/>
              <a:t>void _initialize()</a:t>
            </a:r>
            <a:endParaRPr sz="1200"/>
          </a:p>
          <a:p>
            <a:pPr indent="0" lvl="0" marL="0" rtl="0" algn="l">
              <a:lnSpc>
                <a:spcPct val="60000"/>
              </a:lnSpc>
              <a:spcBef>
                <a:spcPts val="1200"/>
              </a:spcBef>
              <a:spcAft>
                <a:spcPts val="0"/>
              </a:spcAft>
              <a:buNone/>
            </a:pPr>
            <a:r>
              <a:rPr lang="en" sz="1200"/>
              <a:t>{ int i;</a:t>
            </a:r>
            <a:endParaRPr sz="1200"/>
          </a:p>
          <a:p>
            <a:pPr indent="0" lvl="0" marL="0" rtl="0" algn="l">
              <a:lnSpc>
                <a:spcPct val="60000"/>
              </a:lnSpc>
              <a:spcBef>
                <a:spcPts val="1200"/>
              </a:spcBef>
              <a:spcAft>
                <a:spcPts val="0"/>
              </a:spcAft>
              <a:buNone/>
            </a:pPr>
            <a:r>
              <a:rPr lang="en" sz="1200"/>
              <a:t>  for (i = 0; i &lt; MAX; i++)</a:t>
            </a:r>
            <a:endParaRPr sz="1200"/>
          </a:p>
          <a:p>
            <a:pPr indent="0" lvl="0" marL="0" rtl="0" algn="l">
              <a:lnSpc>
                <a:spcPct val="60000"/>
              </a:lnSpc>
              <a:spcBef>
                <a:spcPts val="1200"/>
              </a:spcBef>
              <a:spcAft>
                <a:spcPts val="0"/>
              </a:spcAft>
              <a:buNone/>
            </a:pPr>
            <a:r>
              <a:rPr lang="en" sz="1200"/>
              <a:t>	lookup[i] = NIL;}</a:t>
            </a:r>
            <a:endParaRPr sz="1200"/>
          </a:p>
          <a:p>
            <a:pPr indent="0" lvl="0" marL="0" rtl="0" algn="l">
              <a:lnSpc>
                <a:spcPct val="60000"/>
              </a:lnSpc>
              <a:spcBef>
                <a:spcPts val="1200"/>
              </a:spcBef>
              <a:spcAft>
                <a:spcPts val="0"/>
              </a:spcAft>
              <a:buNone/>
            </a:pPr>
            <a:r>
              <a:rPr lang="en" sz="1200"/>
              <a:t>/* function for nth Fibonacci number */</a:t>
            </a:r>
            <a:endParaRPr sz="1200"/>
          </a:p>
          <a:p>
            <a:pPr indent="0" lvl="0" marL="0" rtl="0" algn="l">
              <a:lnSpc>
                <a:spcPct val="60000"/>
              </a:lnSpc>
              <a:spcBef>
                <a:spcPts val="1200"/>
              </a:spcBef>
              <a:spcAft>
                <a:spcPts val="0"/>
              </a:spcAft>
              <a:buNone/>
            </a:pPr>
            <a:r>
              <a:rPr lang="en" sz="1200"/>
              <a:t>int fib(int n)</a:t>
            </a:r>
            <a:endParaRPr sz="1200"/>
          </a:p>
          <a:p>
            <a:pPr indent="0" lvl="0" marL="0" rtl="0" algn="l">
              <a:lnSpc>
                <a:spcPct val="60000"/>
              </a:lnSpc>
              <a:spcBef>
                <a:spcPts val="1200"/>
              </a:spcBef>
              <a:spcAft>
                <a:spcPts val="0"/>
              </a:spcAft>
              <a:buNone/>
            </a:pPr>
            <a:r>
              <a:rPr lang="en" sz="1200"/>
              <a:t>{ if (lookup[n] == NIL)</a:t>
            </a:r>
            <a:endParaRPr sz="1200"/>
          </a:p>
          <a:p>
            <a:pPr indent="0" lvl="0" marL="0" rtl="0" algn="l">
              <a:lnSpc>
                <a:spcPct val="60000"/>
              </a:lnSpc>
              <a:spcBef>
                <a:spcPts val="1200"/>
              </a:spcBef>
              <a:spcAft>
                <a:spcPts val="0"/>
              </a:spcAft>
              <a:buNone/>
            </a:pPr>
            <a:r>
              <a:rPr lang="en" sz="1200"/>
              <a:t>   { if (n &lt;= 1)</a:t>
            </a:r>
            <a:endParaRPr sz="1200"/>
          </a:p>
          <a:p>
            <a:pPr indent="0" lvl="0" marL="0" rtl="0" algn="l">
              <a:lnSpc>
                <a:spcPct val="60000"/>
              </a:lnSpc>
              <a:spcBef>
                <a:spcPts val="1200"/>
              </a:spcBef>
              <a:spcAft>
                <a:spcPts val="0"/>
              </a:spcAft>
              <a:buNone/>
            </a:pPr>
            <a:r>
              <a:t/>
            </a:r>
            <a:endParaRPr sz="1200"/>
          </a:p>
          <a:p>
            <a:pPr indent="0" lvl="0" marL="0" rtl="0" algn="l">
              <a:lnSpc>
                <a:spcPct val="60000"/>
              </a:lnSpc>
              <a:spcBef>
                <a:spcPts val="1200"/>
              </a:spcBef>
              <a:spcAft>
                <a:spcPts val="0"/>
              </a:spcAft>
              <a:buNone/>
            </a:pPr>
            <a:r>
              <a:t/>
            </a:r>
            <a:endParaRPr sz="1100">
              <a:latin typeface="Source Code Pro"/>
              <a:ea typeface="Source Code Pro"/>
              <a:cs typeface="Source Code Pro"/>
              <a:sym typeface="Source Code Pro"/>
            </a:endParaRPr>
          </a:p>
        </p:txBody>
      </p:sp>
      <p:sp>
        <p:nvSpPr>
          <p:cNvPr id="237" name="Google Shape;237;p43"/>
          <p:cNvSpPr txBox="1"/>
          <p:nvPr/>
        </p:nvSpPr>
        <p:spPr>
          <a:xfrm>
            <a:off x="4864900" y="1173425"/>
            <a:ext cx="3911100" cy="3718200"/>
          </a:xfrm>
          <a:prstGeom prst="rect">
            <a:avLst/>
          </a:prstGeom>
          <a:noFill/>
          <a:ln>
            <a:noFill/>
          </a:ln>
        </p:spPr>
        <p:txBody>
          <a:bodyPr anchorCtr="0" anchor="t" bIns="91425" lIns="91425" spcFirstLastPara="1" rIns="91425" wrap="square" tIns="91425">
            <a:noAutofit/>
          </a:bodyPr>
          <a:lstStyle/>
          <a:p>
            <a:pPr indent="0" lvl="0" marL="0" rtl="0" algn="l">
              <a:lnSpc>
                <a:spcPct val="60000"/>
              </a:lnSpc>
              <a:spcBef>
                <a:spcPts val="1200"/>
              </a:spcBef>
              <a:spcAft>
                <a:spcPts val="0"/>
              </a:spcAft>
              <a:buNone/>
            </a:pPr>
            <a:r>
              <a:rPr lang="en" sz="1200"/>
              <a:t>     	lookup[n] = n;</a:t>
            </a:r>
            <a:endParaRPr sz="1200"/>
          </a:p>
          <a:p>
            <a:pPr indent="0" lvl="0" marL="0" rtl="0" algn="l">
              <a:lnSpc>
                <a:spcPct val="60000"/>
              </a:lnSpc>
              <a:spcBef>
                <a:spcPts val="1200"/>
              </a:spcBef>
              <a:spcAft>
                <a:spcPts val="0"/>
              </a:spcAft>
              <a:buNone/>
            </a:pPr>
            <a:r>
              <a:rPr lang="en" sz="1200"/>
              <a:t>  	else</a:t>
            </a:r>
            <a:endParaRPr sz="1200"/>
          </a:p>
          <a:p>
            <a:pPr indent="0" lvl="0" marL="0" rtl="0" algn="l">
              <a:lnSpc>
                <a:spcPct val="60000"/>
              </a:lnSpc>
              <a:spcBef>
                <a:spcPts val="1200"/>
              </a:spcBef>
              <a:spcAft>
                <a:spcPts val="0"/>
              </a:spcAft>
              <a:buNone/>
            </a:pPr>
            <a:r>
              <a:rPr lang="en" sz="1200"/>
              <a:t>     	lookup[n] = fib(n-1) + fib(n-2);</a:t>
            </a:r>
            <a:endParaRPr sz="1200"/>
          </a:p>
          <a:p>
            <a:pPr indent="0" lvl="0" marL="0" rtl="0" algn="l">
              <a:lnSpc>
                <a:spcPct val="60000"/>
              </a:lnSpc>
              <a:spcBef>
                <a:spcPts val="1200"/>
              </a:spcBef>
              <a:spcAft>
                <a:spcPts val="0"/>
              </a:spcAft>
              <a:buNone/>
            </a:pPr>
            <a:r>
              <a:rPr lang="en" sz="1200"/>
              <a:t>   }</a:t>
            </a:r>
            <a:endParaRPr sz="1200"/>
          </a:p>
          <a:p>
            <a:pPr indent="0" lvl="0" marL="0" rtl="0" algn="l">
              <a:lnSpc>
                <a:spcPct val="60000"/>
              </a:lnSpc>
              <a:spcBef>
                <a:spcPts val="1200"/>
              </a:spcBef>
              <a:spcAft>
                <a:spcPts val="0"/>
              </a:spcAft>
              <a:buNone/>
            </a:pPr>
            <a:r>
              <a:rPr lang="en" sz="1200"/>
              <a:t>  </a:t>
            </a:r>
            <a:endParaRPr sz="1200"/>
          </a:p>
          <a:p>
            <a:pPr indent="0" lvl="0" marL="0" rtl="0" algn="l">
              <a:lnSpc>
                <a:spcPct val="60000"/>
              </a:lnSpc>
              <a:spcBef>
                <a:spcPts val="1200"/>
              </a:spcBef>
              <a:spcAft>
                <a:spcPts val="0"/>
              </a:spcAft>
              <a:buNone/>
            </a:pPr>
            <a:r>
              <a:rPr lang="en" sz="1200"/>
              <a:t>   return lookup[n];</a:t>
            </a:r>
            <a:endParaRPr sz="1200"/>
          </a:p>
          <a:p>
            <a:pPr indent="0" lvl="0" marL="0" rtl="0" algn="l">
              <a:lnSpc>
                <a:spcPct val="60000"/>
              </a:lnSpc>
              <a:spcBef>
                <a:spcPts val="1200"/>
              </a:spcBef>
              <a:spcAft>
                <a:spcPts val="0"/>
              </a:spcAft>
              <a:buNone/>
            </a:pPr>
            <a:r>
              <a:rPr lang="en" sz="1200"/>
              <a:t>}</a:t>
            </a:r>
            <a:endParaRPr sz="1200"/>
          </a:p>
          <a:p>
            <a:pPr indent="0" lvl="0" marL="0" rtl="0" algn="l">
              <a:lnSpc>
                <a:spcPct val="60000"/>
              </a:lnSpc>
              <a:spcBef>
                <a:spcPts val="1200"/>
              </a:spcBef>
              <a:spcAft>
                <a:spcPts val="0"/>
              </a:spcAft>
              <a:buNone/>
            </a:pPr>
            <a:r>
              <a:rPr lang="en" sz="1200"/>
              <a:t>int main ()</a:t>
            </a:r>
            <a:endParaRPr sz="1200"/>
          </a:p>
          <a:p>
            <a:pPr indent="0" lvl="0" marL="0" rtl="0" algn="l">
              <a:lnSpc>
                <a:spcPct val="60000"/>
              </a:lnSpc>
              <a:spcBef>
                <a:spcPts val="1200"/>
              </a:spcBef>
              <a:spcAft>
                <a:spcPts val="0"/>
              </a:spcAft>
              <a:buNone/>
            </a:pPr>
            <a:r>
              <a:rPr lang="en" sz="1200"/>
              <a:t>{</a:t>
            </a:r>
            <a:endParaRPr sz="1200"/>
          </a:p>
          <a:p>
            <a:pPr indent="0" lvl="0" marL="0" rtl="0" algn="l">
              <a:lnSpc>
                <a:spcPct val="60000"/>
              </a:lnSpc>
              <a:spcBef>
                <a:spcPts val="1200"/>
              </a:spcBef>
              <a:spcAft>
                <a:spcPts val="0"/>
              </a:spcAft>
              <a:buNone/>
            </a:pPr>
            <a:r>
              <a:rPr lang="en" sz="1200"/>
              <a:t>  int n = 40;</a:t>
            </a:r>
            <a:endParaRPr sz="1200"/>
          </a:p>
          <a:p>
            <a:pPr indent="0" lvl="0" marL="0" rtl="0" algn="l">
              <a:lnSpc>
                <a:spcPct val="60000"/>
              </a:lnSpc>
              <a:spcBef>
                <a:spcPts val="1200"/>
              </a:spcBef>
              <a:spcAft>
                <a:spcPts val="0"/>
              </a:spcAft>
              <a:buNone/>
            </a:pPr>
            <a:r>
              <a:rPr lang="en" sz="1200"/>
              <a:t>  _initialize();</a:t>
            </a:r>
            <a:endParaRPr sz="1200"/>
          </a:p>
          <a:p>
            <a:pPr indent="0" lvl="0" marL="0" rtl="0" algn="l">
              <a:lnSpc>
                <a:spcPct val="60000"/>
              </a:lnSpc>
              <a:spcBef>
                <a:spcPts val="1200"/>
              </a:spcBef>
              <a:spcAft>
                <a:spcPts val="0"/>
              </a:spcAft>
              <a:buNone/>
            </a:pPr>
            <a:r>
              <a:rPr lang="en" sz="1200"/>
              <a:t>  printf("Fibonacci number is %d ", fib(n));</a:t>
            </a:r>
            <a:endParaRPr sz="1200"/>
          </a:p>
          <a:p>
            <a:pPr indent="0" lvl="0" marL="0" rtl="0" algn="l">
              <a:lnSpc>
                <a:spcPct val="60000"/>
              </a:lnSpc>
              <a:spcBef>
                <a:spcPts val="1200"/>
              </a:spcBef>
              <a:spcAft>
                <a:spcPts val="0"/>
              </a:spcAft>
              <a:buNone/>
            </a:pPr>
            <a:r>
              <a:rPr lang="en" sz="1200"/>
              <a:t>  return 0;</a:t>
            </a:r>
            <a:endParaRPr sz="1200"/>
          </a:p>
          <a:p>
            <a:pPr indent="0" lvl="0" marL="0" rtl="0" algn="l">
              <a:lnSpc>
                <a:spcPct val="60000"/>
              </a:lnSpc>
              <a:spcBef>
                <a:spcPts val="1200"/>
              </a:spcBef>
              <a:spcAft>
                <a:spcPts val="0"/>
              </a:spcAft>
              <a:buNone/>
            </a:pPr>
            <a:r>
              <a:rPr lang="en" sz="1200"/>
              <a:t>}</a:t>
            </a:r>
            <a:endParaRPr>
              <a:latin typeface="Source Code Pro"/>
              <a:ea typeface="Source Code Pro"/>
              <a:cs typeface="Source Code Pro"/>
              <a:sym typeface="Source Code Pro"/>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44"/>
          <p:cNvSpPr txBox="1"/>
          <p:nvPr>
            <p:ph type="title"/>
          </p:nvPr>
        </p:nvSpPr>
        <p:spPr>
          <a:xfrm>
            <a:off x="1907375" y="310775"/>
            <a:ext cx="5111400" cy="132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Branch and Bound</a:t>
            </a:r>
            <a:endParaRPr/>
          </a:p>
        </p:txBody>
      </p:sp>
      <p:sp>
        <p:nvSpPr>
          <p:cNvPr id="243" name="Google Shape;243;p44"/>
          <p:cNvSpPr txBox="1"/>
          <p:nvPr/>
        </p:nvSpPr>
        <p:spPr>
          <a:xfrm>
            <a:off x="707225" y="1928825"/>
            <a:ext cx="7511700" cy="278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Comic Sans MS"/>
                <a:ea typeface="Comic Sans MS"/>
                <a:cs typeface="Comic Sans MS"/>
                <a:sym typeface="Comic Sans MS"/>
              </a:rPr>
              <a:t>Branch-and-bound is a general technique for improving the searching process by systematically enumerating all candidate solutions and disposing of obviously impossible solutions. Branching is the process of spawning subproblems, and bounding refers to ignoring partial solutions that cannot be better than the current best solution. To this end, lower and upper bounds L and U are maintained. Since global control values on the solution quality improve over time, branch-and-bound is effective in solving optimization problems, in which a cost-optimal assignment to the problem variables has to be found.</a:t>
            </a:r>
            <a:endParaRPr sz="1800">
              <a:latin typeface="Comic Sans MS"/>
              <a:ea typeface="Comic Sans MS"/>
              <a:cs typeface="Comic Sans MS"/>
              <a:sym typeface="Comic Sans MS"/>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45"/>
          <p:cNvSpPr txBox="1"/>
          <p:nvPr>
            <p:ph type="title"/>
          </p:nvPr>
        </p:nvSpPr>
        <p:spPr>
          <a:xfrm>
            <a:off x="265500" y="214325"/>
            <a:ext cx="4045200" cy="99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0000FF"/>
                </a:solidFill>
              </a:rPr>
              <a:t>Problem statement </a:t>
            </a:r>
            <a:endParaRPr>
              <a:solidFill>
                <a:srgbClr val="0000FF"/>
              </a:solidFill>
            </a:endParaRPr>
          </a:p>
        </p:txBody>
      </p:sp>
      <p:sp>
        <p:nvSpPr>
          <p:cNvPr id="249" name="Google Shape;249;p45"/>
          <p:cNvSpPr txBox="1"/>
          <p:nvPr>
            <p:ph idx="1" type="subTitle"/>
          </p:nvPr>
        </p:nvSpPr>
        <p:spPr>
          <a:xfrm>
            <a:off x="265500" y="1489475"/>
            <a:ext cx="4045200" cy="30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000000"/>
                </a:solidFill>
                <a:latin typeface="Comic Sans MS"/>
                <a:ea typeface="Comic Sans MS"/>
                <a:cs typeface="Comic Sans MS"/>
                <a:sym typeface="Comic Sans MS"/>
              </a:rPr>
              <a:t>N Queen problem The N Queen is the problem of placing N chess queens on an N×N chessboard so that no two queens attack each other. For example, following is a solution for 4 Queen problem</a:t>
            </a:r>
            <a:endParaRPr sz="2400">
              <a:solidFill>
                <a:srgbClr val="000000"/>
              </a:solidFill>
              <a:latin typeface="Comic Sans MS"/>
              <a:ea typeface="Comic Sans MS"/>
              <a:cs typeface="Comic Sans MS"/>
              <a:sym typeface="Comic Sans MS"/>
            </a:endParaRPr>
          </a:p>
        </p:txBody>
      </p:sp>
      <p:sp>
        <p:nvSpPr>
          <p:cNvPr id="250" name="Google Shape;250;p45"/>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a:t> </a:t>
            </a:r>
            <a:endParaRPr/>
          </a:p>
        </p:txBody>
      </p:sp>
      <p:pic>
        <p:nvPicPr>
          <p:cNvPr id="251" name="Google Shape;251;p45"/>
          <p:cNvPicPr preferRelativeResize="0"/>
          <p:nvPr/>
        </p:nvPicPr>
        <p:blipFill>
          <a:blip r:embed="rId3">
            <a:alphaModFix/>
          </a:blip>
          <a:stretch>
            <a:fillRect/>
          </a:stretch>
        </p:blipFill>
        <p:spPr>
          <a:xfrm>
            <a:off x="5005388" y="914101"/>
            <a:ext cx="3705225" cy="35052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46"/>
          <p:cNvSpPr txBox="1"/>
          <p:nvPr>
            <p:ph type="title"/>
          </p:nvPr>
        </p:nvSpPr>
        <p:spPr>
          <a:xfrm>
            <a:off x="2964400" y="375025"/>
            <a:ext cx="2808000" cy="74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Approach</a:t>
            </a:r>
            <a:endParaRPr sz="4800"/>
          </a:p>
        </p:txBody>
      </p:sp>
      <p:sp>
        <p:nvSpPr>
          <p:cNvPr id="257" name="Google Shape;257;p46"/>
          <p:cNvSpPr txBox="1"/>
          <p:nvPr>
            <p:ph idx="1" type="body"/>
          </p:nvPr>
        </p:nvSpPr>
        <p:spPr>
          <a:xfrm>
            <a:off x="311700" y="1389600"/>
            <a:ext cx="8175000" cy="3179400"/>
          </a:xfrm>
          <a:prstGeom prst="rect">
            <a:avLst/>
          </a:prstGeom>
          <a:solidFill>
            <a:srgbClr val="FFFF00"/>
          </a:solidFill>
        </p:spPr>
        <p:txBody>
          <a:bodyPr anchorCtr="0" anchor="t" bIns="91425" lIns="91425" spcFirstLastPara="1" rIns="91425" wrap="square" tIns="91425">
            <a:noAutofit/>
          </a:bodyPr>
          <a:lstStyle/>
          <a:p>
            <a:pPr indent="0" lvl="0" marL="0" rtl="0" algn="ctr">
              <a:spcBef>
                <a:spcPts val="0"/>
              </a:spcBef>
              <a:spcAft>
                <a:spcPts val="1600"/>
              </a:spcAft>
              <a:buNone/>
            </a:pPr>
            <a:r>
              <a:rPr lang="en" sz="1800">
                <a:solidFill>
                  <a:srgbClr val="000000"/>
                </a:solidFill>
                <a:latin typeface="Comic Sans MS"/>
                <a:ea typeface="Comic Sans MS"/>
                <a:cs typeface="Comic Sans MS"/>
                <a:sym typeface="Comic Sans MS"/>
              </a:rPr>
              <a:t>In Branch and Bound solution, after building a partial solution, we figure out that there is no point going any deeper as we are going to hit a dead end. We need to figure out an efficient way of keeping track of which cells are under attack. In previous solution we kept an 8 -by -8 Boolean matrix and update it each time we placed a queen, but that required linear time to update as we need to check for safe cells. Basically, we have to ensure 4 things: 1. No two queens share a column. 2. No two queens share a row.</a:t>
            </a:r>
            <a:endParaRPr sz="1800">
              <a:solidFill>
                <a:srgbClr val="000000"/>
              </a:solidFill>
              <a:latin typeface="Comic Sans MS"/>
              <a:ea typeface="Comic Sans MS"/>
              <a:cs typeface="Comic Sans MS"/>
              <a:sym typeface="Comic Sans M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47"/>
          <p:cNvSpPr txBox="1"/>
          <p:nvPr/>
        </p:nvSpPr>
        <p:spPr>
          <a:xfrm>
            <a:off x="1148400" y="723300"/>
            <a:ext cx="6847200" cy="3696900"/>
          </a:xfrm>
          <a:prstGeom prst="rect">
            <a:avLst/>
          </a:prstGeom>
          <a:solidFill>
            <a:srgbClr val="FFFF00"/>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Comic Sans MS"/>
                <a:ea typeface="Comic Sans MS"/>
                <a:cs typeface="Comic Sans MS"/>
                <a:sym typeface="Comic Sans MS"/>
              </a:rPr>
              <a:t>3. No two queens share a top-right to left-bottom diagonal.</a:t>
            </a:r>
            <a:endParaRPr sz="1800">
              <a:latin typeface="Comic Sans MS"/>
              <a:ea typeface="Comic Sans MS"/>
              <a:cs typeface="Comic Sans MS"/>
              <a:sym typeface="Comic Sans MS"/>
            </a:endParaRPr>
          </a:p>
          <a:p>
            <a:pPr indent="0" lvl="0" marL="0" rtl="0" algn="ctr">
              <a:spcBef>
                <a:spcPts val="0"/>
              </a:spcBef>
              <a:spcAft>
                <a:spcPts val="0"/>
              </a:spcAft>
              <a:buNone/>
            </a:pPr>
            <a:r>
              <a:t/>
            </a:r>
            <a:endParaRPr sz="1800">
              <a:latin typeface="Comic Sans MS"/>
              <a:ea typeface="Comic Sans MS"/>
              <a:cs typeface="Comic Sans MS"/>
              <a:sym typeface="Comic Sans MS"/>
            </a:endParaRPr>
          </a:p>
          <a:p>
            <a:pPr indent="0" lvl="0" marL="0" rtl="0" algn="ctr">
              <a:spcBef>
                <a:spcPts val="0"/>
              </a:spcBef>
              <a:spcAft>
                <a:spcPts val="0"/>
              </a:spcAft>
              <a:buNone/>
            </a:pPr>
            <a:r>
              <a:rPr lang="en" sz="1800">
                <a:latin typeface="Comic Sans MS"/>
                <a:ea typeface="Comic Sans MS"/>
                <a:cs typeface="Comic Sans MS"/>
                <a:sym typeface="Comic Sans MS"/>
              </a:rPr>
              <a:t>4.</a:t>
            </a:r>
            <a:r>
              <a:rPr lang="en" sz="1800">
                <a:latin typeface="Comic Sans MS"/>
                <a:ea typeface="Comic Sans MS"/>
                <a:cs typeface="Comic Sans MS"/>
                <a:sym typeface="Comic Sans MS"/>
              </a:rPr>
              <a:t> No two queens share a top-left to bottom-right diagonal. Let’s create two N x N matrix one for / diagonal and other one for \ diagonal. Let’s call them slashCode and backslashCode respectively. The trick is to fill them in such a way that two queens sharing a same / diagonal will have the same value in matrix slashCode, and if they share same \ diagonal, they will have the same value in backslashCode matrix. </a:t>
            </a:r>
            <a:endParaRPr sz="1800">
              <a:latin typeface="Comic Sans MS"/>
              <a:ea typeface="Comic Sans MS"/>
              <a:cs typeface="Comic Sans MS"/>
              <a:sym typeface="Comic Sans MS"/>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6" name="Shape 266"/>
        <p:cNvGrpSpPr/>
        <p:nvPr/>
      </p:nvGrpSpPr>
      <p:grpSpPr>
        <a:xfrm>
          <a:off x="0" y="0"/>
          <a:ext cx="0" cy="0"/>
          <a:chOff x="0" y="0"/>
          <a:chExt cx="0" cy="0"/>
        </a:xfrm>
      </p:grpSpPr>
      <p:sp>
        <p:nvSpPr>
          <p:cNvPr id="267" name="Google Shape;267;p48"/>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highlight>
                  <a:schemeClr val="dk1"/>
                </a:highlight>
              </a:rPr>
              <a:t>Using above algo we will get given matrices -</a:t>
            </a:r>
            <a:r>
              <a:rPr lang="en"/>
              <a:t> </a:t>
            </a:r>
            <a:endParaRPr/>
          </a:p>
        </p:txBody>
      </p:sp>
      <p:pic>
        <p:nvPicPr>
          <p:cNvPr id="268" name="Google Shape;268;p48"/>
          <p:cNvPicPr preferRelativeResize="0"/>
          <p:nvPr/>
        </p:nvPicPr>
        <p:blipFill>
          <a:blip r:embed="rId3">
            <a:alphaModFix/>
          </a:blip>
          <a:stretch>
            <a:fillRect/>
          </a:stretch>
        </p:blipFill>
        <p:spPr>
          <a:xfrm>
            <a:off x="868963" y="1220675"/>
            <a:ext cx="7409385" cy="37811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49"/>
          <p:cNvSpPr txBox="1"/>
          <p:nvPr/>
        </p:nvSpPr>
        <p:spPr>
          <a:xfrm>
            <a:off x="1393025" y="514350"/>
            <a:ext cx="6536700" cy="4265100"/>
          </a:xfrm>
          <a:prstGeom prst="rect">
            <a:avLst/>
          </a:prstGeom>
          <a:solidFill>
            <a:srgbClr val="FFFF00"/>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Comic Sans MS"/>
                <a:ea typeface="Comic Sans MS"/>
                <a:cs typeface="Comic Sans MS"/>
                <a:sym typeface="Comic Sans MS"/>
              </a:rPr>
              <a:t>The ‘N – 1’ in the backslash code is there to ensure that the codes are never negative because we will be using the codes as indices in an array. Now before we place queen i on row j, we first check whether row j is used (use an array to store row info). Then we check whether slash code ( j + i ) or backslash code ( j – i + 7 ) are used (keep two arrays that will tell us which diagonals are occupied). </a:t>
            </a:r>
            <a:endParaRPr sz="1800">
              <a:latin typeface="Comic Sans MS"/>
              <a:ea typeface="Comic Sans MS"/>
              <a:cs typeface="Comic Sans MS"/>
              <a:sym typeface="Comic Sans MS"/>
            </a:endParaRPr>
          </a:p>
          <a:p>
            <a:pPr indent="0" lvl="0" marL="0" rtl="0" algn="ctr">
              <a:spcBef>
                <a:spcPts val="0"/>
              </a:spcBef>
              <a:spcAft>
                <a:spcPts val="0"/>
              </a:spcAft>
              <a:buNone/>
            </a:pPr>
            <a:r>
              <a:t/>
            </a:r>
            <a:endParaRPr sz="1800">
              <a:latin typeface="Comic Sans MS"/>
              <a:ea typeface="Comic Sans MS"/>
              <a:cs typeface="Comic Sans MS"/>
              <a:sym typeface="Comic Sans MS"/>
            </a:endParaRPr>
          </a:p>
          <a:p>
            <a:pPr indent="0" lvl="0" marL="0" rtl="0" algn="ctr">
              <a:spcBef>
                <a:spcPts val="0"/>
              </a:spcBef>
              <a:spcAft>
                <a:spcPts val="0"/>
              </a:spcAft>
              <a:buNone/>
            </a:pPr>
            <a:r>
              <a:rPr lang="en" sz="1800">
                <a:latin typeface="Comic Sans MS"/>
                <a:ea typeface="Comic Sans MS"/>
                <a:cs typeface="Comic Sans MS"/>
                <a:sym typeface="Comic Sans MS"/>
              </a:rPr>
              <a:t>If yes, then we have to try a different location for queen i. If not, then we mark the row and the two diagonals as used and recurse on queen i + 1. After the recursive call returns and before we try another position for queen i, we need to reset the row, slash code and backslash code as unused again.</a:t>
            </a:r>
            <a:endParaRPr sz="1800">
              <a:latin typeface="Comic Sans MS"/>
              <a:ea typeface="Comic Sans MS"/>
              <a:cs typeface="Comic Sans MS"/>
              <a:sym typeface="Comic Sans MS"/>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50"/>
          <p:cNvSpPr txBox="1"/>
          <p:nvPr>
            <p:ph type="title"/>
          </p:nvPr>
        </p:nvSpPr>
        <p:spPr>
          <a:xfrm>
            <a:off x="707250" y="379750"/>
            <a:ext cx="2014500" cy="23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highlight>
                  <a:schemeClr val="dk1"/>
                </a:highlight>
              </a:rPr>
              <a:t>Python program to </a:t>
            </a:r>
            <a:r>
              <a:rPr lang="en" sz="3000">
                <a:highlight>
                  <a:schemeClr val="dk1"/>
                </a:highlight>
              </a:rPr>
              <a:t>implement n- queen problem</a:t>
            </a:r>
            <a:endParaRPr sz="3000">
              <a:highlight>
                <a:schemeClr val="dk1"/>
              </a:highlight>
            </a:endParaRPr>
          </a:p>
        </p:txBody>
      </p:sp>
      <p:sp>
        <p:nvSpPr>
          <p:cNvPr id="279" name="Google Shape;279;p50"/>
          <p:cNvSpPr txBox="1"/>
          <p:nvPr>
            <p:ph idx="1" type="body"/>
          </p:nvPr>
        </p:nvSpPr>
        <p:spPr>
          <a:xfrm>
            <a:off x="3815700" y="166875"/>
            <a:ext cx="4671000" cy="4548000"/>
          </a:xfrm>
          <a:prstGeom prst="rect">
            <a:avLst/>
          </a:prstGeom>
        </p:spPr>
        <p:txBody>
          <a:bodyPr anchorCtr="0" anchor="t" bIns="91425" lIns="91425" spcFirstLastPara="1" rIns="91425" wrap="square" tIns="91425">
            <a:noAutofit/>
          </a:bodyPr>
          <a:lstStyle/>
          <a:p>
            <a:pPr indent="0" lvl="0" marL="0" rtl="0" algn="l">
              <a:lnSpc>
                <a:spcPct val="142857"/>
              </a:lnSpc>
              <a:spcBef>
                <a:spcPts val="0"/>
              </a:spcBef>
              <a:spcAft>
                <a:spcPts val="0"/>
              </a:spcAft>
              <a:buNone/>
            </a:pP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8</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D73A49"/>
                </a:solidFill>
                <a:highlight>
                  <a:srgbClr val="FFFFFF"/>
                </a:highlight>
                <a:latin typeface="Comic Sans MS"/>
                <a:ea typeface="Comic Sans MS"/>
                <a:cs typeface="Comic Sans MS"/>
                <a:sym typeface="Comic Sans MS"/>
              </a:rPr>
              <a:t>def</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printSolution</a:t>
            </a:r>
            <a:r>
              <a:rPr b="1" lang="en" sz="1100">
                <a:solidFill>
                  <a:srgbClr val="24292E"/>
                </a:solidFill>
                <a:highlight>
                  <a:srgbClr val="FFFFFF"/>
                </a:highlight>
                <a:latin typeface="Comic Sans MS"/>
                <a:ea typeface="Comic Sans MS"/>
                <a:cs typeface="Comic Sans MS"/>
                <a:sym typeface="Comic Sans MS"/>
              </a:rPr>
              <a:t>(board):</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for</a:t>
            </a:r>
            <a:r>
              <a:rPr b="1" lang="en" sz="1100">
                <a:solidFill>
                  <a:srgbClr val="24292E"/>
                </a:solidFill>
                <a:highlight>
                  <a:srgbClr val="FFFFFF"/>
                </a:highlight>
                <a:latin typeface="Comic Sans MS"/>
                <a:ea typeface="Comic Sans MS"/>
                <a:cs typeface="Comic Sans MS"/>
                <a:sym typeface="Comic Sans MS"/>
              </a:rPr>
              <a:t> i </a:t>
            </a:r>
            <a:r>
              <a:rPr b="1" lang="en" sz="1100">
                <a:solidFill>
                  <a:srgbClr val="005CC5"/>
                </a:solidFill>
                <a:highlight>
                  <a:srgbClr val="FFFFFF"/>
                </a:highlight>
                <a:latin typeface="Comic Sans MS"/>
                <a:ea typeface="Comic Sans MS"/>
                <a:cs typeface="Comic Sans MS"/>
                <a:sym typeface="Comic Sans MS"/>
              </a:rPr>
              <a:t>in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range</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for</a:t>
            </a:r>
            <a:r>
              <a:rPr b="1" lang="en" sz="1100">
                <a:solidFill>
                  <a:srgbClr val="24292E"/>
                </a:solidFill>
                <a:highlight>
                  <a:srgbClr val="FFFFFF"/>
                </a:highlight>
                <a:latin typeface="Comic Sans MS"/>
                <a:ea typeface="Comic Sans MS"/>
                <a:cs typeface="Comic Sans MS"/>
                <a:sym typeface="Comic Sans MS"/>
              </a:rPr>
              <a:t> j </a:t>
            </a:r>
            <a:r>
              <a:rPr b="1" lang="en" sz="1100">
                <a:solidFill>
                  <a:srgbClr val="005CC5"/>
                </a:solidFill>
                <a:highlight>
                  <a:srgbClr val="FFFFFF"/>
                </a:highlight>
                <a:latin typeface="Comic Sans MS"/>
                <a:ea typeface="Comic Sans MS"/>
                <a:cs typeface="Comic Sans MS"/>
                <a:sym typeface="Comic Sans MS"/>
              </a:rPr>
              <a:t>in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range</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print</a:t>
            </a:r>
            <a:r>
              <a:rPr b="1" lang="en" sz="1100">
                <a:solidFill>
                  <a:srgbClr val="24292E"/>
                </a:solidFill>
                <a:highlight>
                  <a:srgbClr val="FFFFFF"/>
                </a:highlight>
                <a:latin typeface="Comic Sans MS"/>
                <a:ea typeface="Comic Sans MS"/>
                <a:cs typeface="Comic Sans MS"/>
                <a:sym typeface="Comic Sans MS"/>
              </a:rPr>
              <a:t>(board[i][j], end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32F62"/>
                </a:solidFill>
                <a:highlight>
                  <a:srgbClr val="FFFFFF"/>
                </a:highlight>
                <a:latin typeface="Comic Sans MS"/>
                <a:ea typeface="Comic Sans MS"/>
                <a:cs typeface="Comic Sans MS"/>
                <a:sym typeface="Comic Sans MS"/>
              </a:rPr>
              <a:t>" "</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print</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D73A49"/>
                </a:solidFill>
                <a:highlight>
                  <a:srgbClr val="FFFFFF"/>
                </a:highlight>
                <a:latin typeface="Comic Sans MS"/>
                <a:ea typeface="Comic Sans MS"/>
                <a:cs typeface="Comic Sans MS"/>
                <a:sym typeface="Comic Sans MS"/>
              </a:rPr>
              <a:t>def</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isSafe</a:t>
            </a:r>
            <a:r>
              <a:rPr b="1" lang="en" sz="1100">
                <a:solidFill>
                  <a:srgbClr val="24292E"/>
                </a:solidFill>
                <a:highlight>
                  <a:srgbClr val="FFFFFF"/>
                </a:highlight>
                <a:latin typeface="Comic Sans MS"/>
                <a:ea typeface="Comic Sans MS"/>
                <a:cs typeface="Comic Sans MS"/>
                <a:sym typeface="Comic Sans MS"/>
              </a:rPr>
              <a:t>(row, col, slashCode, backslashCode,</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rowLookup, slashCodeLookup, backslashCodeLookup):</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if</a:t>
            </a:r>
            <a:r>
              <a:rPr b="1" lang="en" sz="1100">
                <a:solidFill>
                  <a:srgbClr val="24292E"/>
                </a:solidFill>
                <a:highlight>
                  <a:srgbClr val="FFFFFF"/>
                </a:highlight>
                <a:latin typeface="Comic Sans MS"/>
                <a:ea typeface="Comic Sans MS"/>
                <a:cs typeface="Comic Sans MS"/>
                <a:sym typeface="Comic Sans MS"/>
              </a:rPr>
              <a:t> (slashCodeLookup[slashCode[row][col]] </a:t>
            </a:r>
            <a:r>
              <a:rPr b="1" lang="en" sz="1100">
                <a:solidFill>
                  <a:srgbClr val="005CC5"/>
                </a:solidFill>
                <a:highlight>
                  <a:srgbClr val="FFFFFF"/>
                </a:highlight>
                <a:latin typeface="Comic Sans MS"/>
                <a:ea typeface="Comic Sans MS"/>
                <a:cs typeface="Comic Sans MS"/>
                <a:sym typeface="Comic Sans MS"/>
              </a:rPr>
              <a:t>or</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backslashCodeLookup[backslashCode[row][col]] </a:t>
            </a:r>
            <a:r>
              <a:rPr b="1" lang="en" sz="1100">
                <a:solidFill>
                  <a:srgbClr val="005CC5"/>
                </a:solidFill>
                <a:highlight>
                  <a:srgbClr val="FFFFFF"/>
                </a:highlight>
                <a:latin typeface="Comic Sans MS"/>
                <a:ea typeface="Comic Sans MS"/>
                <a:cs typeface="Comic Sans MS"/>
                <a:sym typeface="Comic Sans MS"/>
              </a:rPr>
              <a:t>or</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rowLookup[row]):</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return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False</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return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True</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D73A49"/>
                </a:solidFill>
                <a:highlight>
                  <a:srgbClr val="FFFFFF"/>
                </a:highlight>
                <a:latin typeface="Comic Sans MS"/>
                <a:ea typeface="Comic Sans MS"/>
                <a:cs typeface="Comic Sans MS"/>
                <a:sym typeface="Comic Sans MS"/>
              </a:rPr>
              <a:t>def</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solveNQueensUtil</a:t>
            </a:r>
            <a:r>
              <a:rPr b="1" lang="en" sz="1100">
                <a:solidFill>
                  <a:srgbClr val="24292E"/>
                </a:solidFill>
                <a:highlight>
                  <a:srgbClr val="FFFFFF"/>
                </a:highlight>
                <a:latin typeface="Comic Sans MS"/>
                <a:ea typeface="Comic Sans MS"/>
                <a:cs typeface="Comic Sans MS"/>
                <a:sym typeface="Comic Sans MS"/>
              </a:rPr>
              <a:t>(board, col, slashCode, backslashCode,</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rowLookup, slashCodeLookup,</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backslashCodeLookup):</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if</a:t>
            </a:r>
            <a:r>
              <a:rPr b="1" lang="en" sz="1100">
                <a:solidFill>
                  <a:srgbClr val="24292E"/>
                </a:solidFill>
                <a:highlight>
                  <a:srgbClr val="FFFFFF"/>
                </a:highlight>
                <a:latin typeface="Comic Sans MS"/>
                <a:ea typeface="Comic Sans MS"/>
                <a:cs typeface="Comic Sans MS"/>
                <a:sym typeface="Comic Sans MS"/>
              </a:rPr>
              <a:t>(col </a:t>
            </a:r>
            <a:r>
              <a:rPr b="1" lang="en" sz="1100">
                <a:solidFill>
                  <a:srgbClr val="005CC5"/>
                </a:solidFill>
                <a:highlight>
                  <a:srgbClr val="FFFFFF"/>
                </a:highlight>
                <a:latin typeface="Comic Sans MS"/>
                <a:ea typeface="Comic Sans MS"/>
                <a:cs typeface="Comic Sans MS"/>
                <a:sym typeface="Comic Sans MS"/>
              </a:rPr>
              <a:t>&gt;=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return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True</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t/>
            </a:r>
            <a:endParaRPr b="1" sz="1100">
              <a:solidFill>
                <a:srgbClr val="D73A49"/>
              </a:solidFill>
              <a:highlight>
                <a:srgbClr val="FFFFFF"/>
              </a:highlight>
              <a:latin typeface="Comic Sans MS"/>
              <a:ea typeface="Comic Sans MS"/>
              <a:cs typeface="Comic Sans MS"/>
              <a:sym typeface="Comic Sans MS"/>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51"/>
          <p:cNvSpPr txBox="1"/>
          <p:nvPr/>
        </p:nvSpPr>
        <p:spPr>
          <a:xfrm>
            <a:off x="1521625" y="160725"/>
            <a:ext cx="1242900" cy="221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Source Code Pro"/>
              <a:ea typeface="Source Code Pro"/>
              <a:cs typeface="Source Code Pro"/>
              <a:sym typeface="Source Code Pro"/>
            </a:endParaRPr>
          </a:p>
        </p:txBody>
      </p:sp>
      <p:sp>
        <p:nvSpPr>
          <p:cNvPr id="285" name="Google Shape;285;p51"/>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86" name="Google Shape;286;p51"/>
          <p:cNvSpPr txBox="1"/>
          <p:nvPr>
            <p:ph idx="1" type="body"/>
          </p:nvPr>
        </p:nvSpPr>
        <p:spPr>
          <a:xfrm>
            <a:off x="461675" y="292850"/>
            <a:ext cx="3999900" cy="4676100"/>
          </a:xfrm>
          <a:prstGeom prst="rect">
            <a:avLst/>
          </a:prstGeom>
        </p:spPr>
        <p:txBody>
          <a:bodyPr anchorCtr="0" anchor="t" bIns="91425" lIns="91425" spcFirstLastPara="1" rIns="91425" wrap="square" tIns="91425">
            <a:noAutofit/>
          </a:bodyPr>
          <a:lstStyle/>
          <a:p>
            <a:pPr indent="0" lvl="0" marL="0" rtl="0" algn="l">
              <a:lnSpc>
                <a:spcPct val="142857"/>
              </a:lnSpc>
              <a:spcBef>
                <a:spcPts val="0"/>
              </a:spcBef>
              <a:spcAft>
                <a:spcPts val="0"/>
              </a:spcAft>
              <a:buNone/>
            </a:pPr>
            <a:r>
              <a:rPr b="1" lang="en" sz="1100">
                <a:solidFill>
                  <a:srgbClr val="D73A49"/>
                </a:solidFill>
                <a:highlight>
                  <a:srgbClr val="FFFFFF"/>
                </a:highlight>
                <a:latin typeface="Comic Sans MS"/>
                <a:ea typeface="Comic Sans MS"/>
                <a:cs typeface="Comic Sans MS"/>
                <a:sym typeface="Comic Sans MS"/>
              </a:rPr>
              <a:t>for</a:t>
            </a:r>
            <a:r>
              <a:rPr b="1" lang="en" sz="1100">
                <a:solidFill>
                  <a:srgbClr val="24292E"/>
                </a:solidFill>
                <a:highlight>
                  <a:srgbClr val="FFFFFF"/>
                </a:highlight>
                <a:latin typeface="Comic Sans MS"/>
                <a:ea typeface="Comic Sans MS"/>
                <a:cs typeface="Comic Sans MS"/>
                <a:sym typeface="Comic Sans MS"/>
              </a:rPr>
              <a:t> i </a:t>
            </a:r>
            <a:r>
              <a:rPr b="1" lang="en" sz="1100">
                <a:solidFill>
                  <a:srgbClr val="005CC5"/>
                </a:solidFill>
                <a:highlight>
                  <a:srgbClr val="FFFFFF"/>
                </a:highlight>
                <a:latin typeface="Comic Sans MS"/>
                <a:ea typeface="Comic Sans MS"/>
                <a:cs typeface="Comic Sans MS"/>
                <a:sym typeface="Comic Sans MS"/>
              </a:rPr>
              <a:t>in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range</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if</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6F42C1"/>
                </a:solidFill>
                <a:highlight>
                  <a:srgbClr val="FFFFFF"/>
                </a:highlight>
                <a:latin typeface="Comic Sans MS"/>
                <a:ea typeface="Comic Sans MS"/>
                <a:cs typeface="Comic Sans MS"/>
                <a:sym typeface="Comic Sans MS"/>
              </a:rPr>
              <a:t>isSafe</a:t>
            </a:r>
            <a:r>
              <a:rPr b="1" lang="en" sz="1100">
                <a:solidFill>
                  <a:srgbClr val="24292E"/>
                </a:solidFill>
                <a:highlight>
                  <a:srgbClr val="FFFFFF"/>
                </a:highlight>
                <a:latin typeface="Comic Sans MS"/>
                <a:ea typeface="Comic Sans MS"/>
                <a:cs typeface="Comic Sans MS"/>
                <a:sym typeface="Comic Sans MS"/>
              </a:rPr>
              <a:t>(i, col, slashCode, backslashCode,</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rowLookup, slashCodeLookup,</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backslashCodeLookup)):</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board[i][col]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1</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rowLookup[i]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True</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slashCodeLookup[slashCode[i][col]]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True</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backslashCodeLookup[backslashCode[i][col]]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True</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if</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6F42C1"/>
                </a:solidFill>
                <a:highlight>
                  <a:srgbClr val="FFFFFF"/>
                </a:highlight>
                <a:latin typeface="Comic Sans MS"/>
                <a:ea typeface="Comic Sans MS"/>
                <a:cs typeface="Comic Sans MS"/>
                <a:sym typeface="Comic Sans MS"/>
              </a:rPr>
              <a:t>solveNQueensUtil</a:t>
            </a:r>
            <a:r>
              <a:rPr b="1" lang="en" sz="1100">
                <a:solidFill>
                  <a:srgbClr val="24292E"/>
                </a:solidFill>
                <a:highlight>
                  <a:srgbClr val="FFFFFF"/>
                </a:highlight>
                <a:latin typeface="Comic Sans MS"/>
                <a:ea typeface="Comic Sans MS"/>
                <a:cs typeface="Comic Sans MS"/>
                <a:sym typeface="Comic Sans MS"/>
              </a:rPr>
              <a:t>(board, col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1</a:t>
            </a:r>
            <a:r>
              <a:rPr b="1" lang="en" sz="1100">
                <a:solidFill>
                  <a:srgbClr val="24292E"/>
                </a:solidFill>
                <a:highlight>
                  <a:srgbClr val="FFFFFF"/>
                </a:highlight>
                <a:latin typeface="Comic Sans MS"/>
                <a:ea typeface="Comic Sans MS"/>
                <a:cs typeface="Comic Sans MS"/>
                <a:sym typeface="Comic Sans MS"/>
              </a:rPr>
              <a:t>, slashCode, backslashCode,</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rowLookup, slashCodeLookup,</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backslashCodeLookup)):</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return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True</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board[i][col]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0</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rowLookup[i]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False</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endParaRPr/>
          </a:p>
        </p:txBody>
      </p:sp>
      <p:sp>
        <p:nvSpPr>
          <p:cNvPr id="287" name="Google Shape;287;p51"/>
          <p:cNvSpPr txBox="1"/>
          <p:nvPr>
            <p:ph idx="2" type="body"/>
          </p:nvPr>
        </p:nvSpPr>
        <p:spPr>
          <a:xfrm>
            <a:off x="4832400" y="160725"/>
            <a:ext cx="3999900" cy="4676100"/>
          </a:xfrm>
          <a:prstGeom prst="rect">
            <a:avLst/>
          </a:prstGeom>
        </p:spPr>
        <p:txBody>
          <a:bodyPr anchorCtr="0" anchor="t" bIns="91425" lIns="91425" spcFirstLastPara="1" rIns="91425" wrap="square" tIns="91425">
            <a:noAutofit/>
          </a:bodyPr>
          <a:lstStyle/>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slashCodeLookup[slashCode[i][col]]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False</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backslashCodeLookup[backslashCode[i][col]]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False</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return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False</a:t>
            </a:r>
            <a:endParaRPr b="1" sz="1100">
              <a:solidFill>
                <a:srgbClr val="D73A49"/>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D73A49"/>
                </a:solidFill>
                <a:highlight>
                  <a:srgbClr val="FFFFFF"/>
                </a:highlight>
                <a:latin typeface="Comic Sans MS"/>
                <a:ea typeface="Comic Sans MS"/>
                <a:cs typeface="Comic Sans MS"/>
                <a:sym typeface="Comic Sans MS"/>
              </a:rPr>
              <a:t>def</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solveNQueens</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board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0</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for</a:t>
            </a:r>
            <a:r>
              <a:rPr b="1" lang="en" sz="1100">
                <a:solidFill>
                  <a:srgbClr val="24292E"/>
                </a:solidFill>
                <a:highlight>
                  <a:srgbClr val="FFFFFF"/>
                </a:highlight>
                <a:latin typeface="Comic Sans MS"/>
                <a:ea typeface="Comic Sans MS"/>
                <a:cs typeface="Comic Sans MS"/>
                <a:sym typeface="Comic Sans MS"/>
              </a:rPr>
              <a:t> i </a:t>
            </a:r>
            <a:r>
              <a:rPr b="1" lang="en" sz="1100">
                <a:solidFill>
                  <a:srgbClr val="005CC5"/>
                </a:solidFill>
                <a:highlight>
                  <a:srgbClr val="FFFFFF"/>
                </a:highlight>
                <a:latin typeface="Comic Sans MS"/>
                <a:ea typeface="Comic Sans MS"/>
                <a:cs typeface="Comic Sans MS"/>
                <a:sym typeface="Comic Sans MS"/>
              </a:rPr>
              <a:t>in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range</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for</a:t>
            </a:r>
            <a:r>
              <a:rPr b="1" lang="en" sz="1100">
                <a:solidFill>
                  <a:srgbClr val="24292E"/>
                </a:solidFill>
                <a:highlight>
                  <a:srgbClr val="FFFFFF"/>
                </a:highlight>
                <a:latin typeface="Comic Sans MS"/>
                <a:ea typeface="Comic Sans MS"/>
                <a:cs typeface="Comic Sans MS"/>
                <a:sym typeface="Comic Sans MS"/>
              </a:rPr>
              <a:t> j </a:t>
            </a:r>
            <a:r>
              <a:rPr b="1" lang="en" sz="1100">
                <a:solidFill>
                  <a:srgbClr val="005CC5"/>
                </a:solidFill>
                <a:highlight>
                  <a:srgbClr val="FFFFFF"/>
                </a:highlight>
                <a:latin typeface="Comic Sans MS"/>
                <a:ea typeface="Comic Sans MS"/>
                <a:cs typeface="Comic Sans MS"/>
                <a:sym typeface="Comic Sans MS"/>
              </a:rPr>
              <a:t>in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range</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slashCode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0</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for</a:t>
            </a:r>
            <a:r>
              <a:rPr b="1" lang="en" sz="1100">
                <a:solidFill>
                  <a:srgbClr val="24292E"/>
                </a:solidFill>
                <a:highlight>
                  <a:srgbClr val="FFFFFF"/>
                </a:highlight>
                <a:latin typeface="Comic Sans MS"/>
                <a:ea typeface="Comic Sans MS"/>
                <a:cs typeface="Comic Sans MS"/>
                <a:sym typeface="Comic Sans MS"/>
              </a:rPr>
              <a:t> i </a:t>
            </a:r>
            <a:r>
              <a:rPr b="1" lang="en" sz="1100">
                <a:solidFill>
                  <a:srgbClr val="005CC5"/>
                </a:solidFill>
                <a:highlight>
                  <a:srgbClr val="FFFFFF"/>
                </a:highlight>
                <a:latin typeface="Comic Sans MS"/>
                <a:ea typeface="Comic Sans MS"/>
                <a:cs typeface="Comic Sans MS"/>
                <a:sym typeface="Comic Sans MS"/>
              </a:rPr>
              <a:t>in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range</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for</a:t>
            </a:r>
            <a:r>
              <a:rPr b="1" lang="en" sz="1100">
                <a:solidFill>
                  <a:srgbClr val="24292E"/>
                </a:solidFill>
                <a:highlight>
                  <a:srgbClr val="FFFFFF"/>
                </a:highlight>
                <a:latin typeface="Comic Sans MS"/>
                <a:ea typeface="Comic Sans MS"/>
                <a:cs typeface="Comic Sans MS"/>
                <a:sym typeface="Comic Sans MS"/>
              </a:rPr>
              <a:t> j </a:t>
            </a:r>
            <a:r>
              <a:rPr b="1" lang="en" sz="1100">
                <a:solidFill>
                  <a:srgbClr val="005CC5"/>
                </a:solidFill>
                <a:highlight>
                  <a:srgbClr val="FFFFFF"/>
                </a:highlight>
                <a:latin typeface="Comic Sans MS"/>
                <a:ea typeface="Comic Sans MS"/>
                <a:cs typeface="Comic Sans MS"/>
                <a:sym typeface="Comic Sans MS"/>
              </a:rPr>
              <a:t>in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range</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backslashCode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0</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for</a:t>
            </a:r>
            <a:r>
              <a:rPr b="1" lang="en" sz="1100">
                <a:solidFill>
                  <a:srgbClr val="24292E"/>
                </a:solidFill>
                <a:highlight>
                  <a:srgbClr val="FFFFFF"/>
                </a:highlight>
                <a:latin typeface="Comic Sans MS"/>
                <a:ea typeface="Comic Sans MS"/>
                <a:cs typeface="Comic Sans MS"/>
                <a:sym typeface="Comic Sans MS"/>
              </a:rPr>
              <a:t> i </a:t>
            </a:r>
            <a:r>
              <a:rPr b="1" lang="en" sz="1100">
                <a:solidFill>
                  <a:srgbClr val="005CC5"/>
                </a:solidFill>
                <a:highlight>
                  <a:srgbClr val="FFFFFF"/>
                </a:highlight>
                <a:latin typeface="Comic Sans MS"/>
                <a:ea typeface="Comic Sans MS"/>
                <a:cs typeface="Comic Sans MS"/>
                <a:sym typeface="Comic Sans MS"/>
              </a:rPr>
              <a:t>in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range</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for</a:t>
            </a:r>
            <a:r>
              <a:rPr b="1" lang="en" sz="1100">
                <a:solidFill>
                  <a:srgbClr val="24292E"/>
                </a:solidFill>
                <a:highlight>
                  <a:srgbClr val="FFFFFF"/>
                </a:highlight>
                <a:latin typeface="Comic Sans MS"/>
                <a:ea typeface="Comic Sans MS"/>
                <a:cs typeface="Comic Sans MS"/>
                <a:sym typeface="Comic Sans MS"/>
              </a:rPr>
              <a:t> j </a:t>
            </a:r>
            <a:r>
              <a:rPr b="1" lang="en" sz="1100">
                <a:solidFill>
                  <a:srgbClr val="005CC5"/>
                </a:solidFill>
                <a:highlight>
                  <a:srgbClr val="FFFFFF"/>
                </a:highlight>
                <a:latin typeface="Comic Sans MS"/>
                <a:ea typeface="Comic Sans MS"/>
                <a:cs typeface="Comic Sans MS"/>
                <a:sym typeface="Comic Sans MS"/>
              </a:rPr>
              <a:t>in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range</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rowLookup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False</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E36209"/>
                </a:solidFill>
                <a:highlight>
                  <a:srgbClr val="FFFFFF"/>
                </a:highlight>
                <a:latin typeface="Comic Sans MS"/>
                <a:ea typeface="Comic Sans MS"/>
                <a:cs typeface="Comic Sans MS"/>
                <a:sym typeface="Comic Sans MS"/>
              </a:rPr>
              <a:t>N</a:t>
            </a:r>
            <a:endParaRPr b="1" sz="1100">
              <a:solidFill>
                <a:srgbClr val="E36209"/>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x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2</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1</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slashCodeLookup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False</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x</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backslashCodeLookup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False</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x</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for</a:t>
            </a:r>
            <a:r>
              <a:rPr b="1" lang="en" sz="1100">
                <a:solidFill>
                  <a:srgbClr val="24292E"/>
                </a:solidFill>
                <a:highlight>
                  <a:srgbClr val="FFFFFF"/>
                </a:highlight>
                <a:latin typeface="Comic Sans MS"/>
                <a:ea typeface="Comic Sans MS"/>
                <a:cs typeface="Comic Sans MS"/>
                <a:sym typeface="Comic Sans MS"/>
              </a:rPr>
              <a:t> rr </a:t>
            </a:r>
            <a:r>
              <a:rPr b="1" lang="en" sz="1100">
                <a:solidFill>
                  <a:srgbClr val="005CC5"/>
                </a:solidFill>
                <a:highlight>
                  <a:srgbClr val="FFFFFF"/>
                </a:highlight>
                <a:latin typeface="Comic Sans MS"/>
                <a:ea typeface="Comic Sans MS"/>
                <a:cs typeface="Comic Sans MS"/>
                <a:sym typeface="Comic Sans MS"/>
              </a:rPr>
              <a:t>in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range</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a:t>
            </a:r>
            <a:r>
              <a:rPr b="1" lang="en" sz="1100">
                <a:solidFill>
                  <a:srgbClr val="D73A49"/>
                </a:solidFill>
                <a:highlight>
                  <a:srgbClr val="FFFFFF"/>
                </a:highlight>
                <a:latin typeface="Comic Sans MS"/>
                <a:ea typeface="Comic Sans MS"/>
                <a:cs typeface="Comic Sans MS"/>
                <a:sym typeface="Comic Sans MS"/>
              </a:rPr>
              <a:t>for</a:t>
            </a:r>
            <a:r>
              <a:rPr b="1" lang="en" sz="1100">
                <a:solidFill>
                  <a:srgbClr val="24292E"/>
                </a:solidFill>
                <a:highlight>
                  <a:srgbClr val="FFFFFF"/>
                </a:highlight>
                <a:latin typeface="Comic Sans MS"/>
                <a:ea typeface="Comic Sans MS"/>
                <a:cs typeface="Comic Sans MS"/>
                <a:sym typeface="Comic Sans MS"/>
              </a:rPr>
              <a:t> cc </a:t>
            </a:r>
            <a:r>
              <a:rPr b="1" lang="en" sz="1100">
                <a:solidFill>
                  <a:srgbClr val="005CC5"/>
                </a:solidFill>
                <a:highlight>
                  <a:srgbClr val="FFFFFF"/>
                </a:highlight>
                <a:latin typeface="Comic Sans MS"/>
                <a:ea typeface="Comic Sans MS"/>
                <a:cs typeface="Comic Sans MS"/>
                <a:sym typeface="Comic Sans MS"/>
              </a:rPr>
              <a:t>in</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6F42C1"/>
                </a:solidFill>
                <a:highlight>
                  <a:srgbClr val="FFFFFF"/>
                </a:highlight>
                <a:latin typeface="Comic Sans MS"/>
                <a:ea typeface="Comic Sans MS"/>
                <a:cs typeface="Comic Sans MS"/>
                <a:sym typeface="Comic Sans MS"/>
              </a:rPr>
              <a:t>range</a:t>
            </a:r>
            <a:r>
              <a:rPr b="1" lang="en" sz="1100">
                <a:solidFill>
                  <a:srgbClr val="24292E"/>
                </a:solidFill>
                <a:highlight>
                  <a:srgbClr val="FFFFFF"/>
                </a:highlight>
                <a:latin typeface="Comic Sans MS"/>
                <a:ea typeface="Comic Sans MS"/>
                <a:cs typeface="Comic Sans MS"/>
                <a:sym typeface="Comic Sans MS"/>
              </a:rPr>
              <a:t>(</a:t>
            </a:r>
            <a:r>
              <a:rPr b="1" lang="en" sz="1100">
                <a:solidFill>
                  <a:srgbClr val="E36209"/>
                </a:solidFill>
                <a:highlight>
                  <a:srgbClr val="FFFFFF"/>
                </a:highlight>
                <a:latin typeface="Comic Sans MS"/>
                <a:ea typeface="Comic Sans MS"/>
                <a:cs typeface="Comic Sans MS"/>
                <a:sym typeface="Comic Sans MS"/>
              </a:rPr>
              <a:t>N</a:t>
            </a:r>
            <a:r>
              <a:rPr b="1" lang="en" sz="1100">
                <a:solidFill>
                  <a:srgbClr val="24292E"/>
                </a:solidFill>
                <a:highlight>
                  <a:srgbClr val="FFFFFF"/>
                </a:highlight>
                <a:latin typeface="Comic Sans MS"/>
                <a:ea typeface="Comic Sans MS"/>
                <a:cs typeface="Comic Sans MS"/>
                <a:sym typeface="Comic Sans MS"/>
              </a:rPr>
              <a:t>):</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slashCode[rr][cc]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rr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cc</a:t>
            </a:r>
            <a:endParaRPr b="1" sz="1100">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sz="1100">
                <a:solidFill>
                  <a:srgbClr val="24292E"/>
                </a:solidFill>
                <a:highlight>
                  <a:srgbClr val="FFFFFF"/>
                </a:highlight>
                <a:latin typeface="Comic Sans MS"/>
                <a:ea typeface="Comic Sans MS"/>
                <a:cs typeface="Comic Sans MS"/>
                <a:sym typeface="Comic Sans MS"/>
              </a:rPr>
              <a:t>           backslashCode[rr][cc]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rr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cc </a:t>
            </a:r>
            <a:r>
              <a:rPr b="1" lang="en" sz="1100">
                <a:solidFill>
                  <a:srgbClr val="005CC5"/>
                </a:solidFill>
                <a:highlight>
                  <a:srgbClr val="FFFFFF"/>
                </a:highlight>
                <a:latin typeface="Comic Sans MS"/>
                <a:ea typeface="Comic Sans MS"/>
                <a:cs typeface="Comic Sans MS"/>
                <a:sym typeface="Comic Sans MS"/>
              </a:rPr>
              <a:t>+</a:t>
            </a:r>
            <a:r>
              <a:rPr b="1" lang="en" sz="1100">
                <a:solidFill>
                  <a:srgbClr val="24292E"/>
                </a:solidFill>
                <a:highlight>
                  <a:srgbClr val="FFFFFF"/>
                </a:highlight>
                <a:latin typeface="Comic Sans MS"/>
                <a:ea typeface="Comic Sans MS"/>
                <a:cs typeface="Comic Sans MS"/>
                <a:sym typeface="Comic Sans MS"/>
              </a:rPr>
              <a:t> </a:t>
            </a:r>
            <a:r>
              <a:rPr b="1" lang="en" sz="1100">
                <a:solidFill>
                  <a:srgbClr val="005CC5"/>
                </a:solidFill>
                <a:highlight>
                  <a:srgbClr val="FFFFFF"/>
                </a:highlight>
                <a:latin typeface="Comic Sans MS"/>
                <a:ea typeface="Comic Sans MS"/>
                <a:cs typeface="Comic Sans MS"/>
                <a:sym typeface="Comic Sans MS"/>
              </a:rPr>
              <a:t>7</a:t>
            </a:r>
            <a:endParaRPr b="1" sz="1100">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t/>
            </a:r>
            <a:endParaRPr b="1" sz="1200">
              <a:solidFill>
                <a:srgbClr val="24292E"/>
              </a:solidFill>
              <a:highlight>
                <a:srgbClr val="FFFFFF"/>
              </a:highlight>
              <a:latin typeface="Comic Sans MS"/>
              <a:ea typeface="Comic Sans MS"/>
              <a:cs typeface="Comic Sans MS"/>
              <a:sym typeface="Comic Sans MS"/>
            </a:endParaRPr>
          </a:p>
          <a:p>
            <a:pPr indent="0" lvl="0" marL="0" rtl="0" algn="l">
              <a:spcBef>
                <a:spcPts val="0"/>
              </a:spcBef>
              <a:spcAft>
                <a:spcPts val="0"/>
              </a:spcAft>
              <a:buNone/>
            </a:pPr>
            <a:r>
              <a:t/>
            </a:r>
            <a:endParaRPr/>
          </a:p>
          <a:p>
            <a:pPr indent="0" lvl="0" marL="0" rtl="0" algn="l">
              <a:spcBef>
                <a:spcPts val="1600"/>
              </a:spcBef>
              <a:spcAft>
                <a:spcPts val="1600"/>
              </a:spcAft>
              <a:buNone/>
            </a:pPr>
            <a:r>
              <a:rPr lang="en"/>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211925" y="1716600"/>
            <a:ext cx="4045200" cy="171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Use of Divide and conquer</a:t>
            </a:r>
            <a:endParaRPr/>
          </a:p>
        </p:txBody>
      </p:sp>
      <p:sp>
        <p:nvSpPr>
          <p:cNvPr id="75" name="Google Shape;75;p16"/>
          <p:cNvSpPr txBox="1"/>
          <p:nvPr>
            <p:ph idx="2" type="body"/>
          </p:nvPr>
        </p:nvSpPr>
        <p:spPr>
          <a:xfrm>
            <a:off x="4729300" y="750100"/>
            <a:ext cx="4286100" cy="445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1400">
                <a:solidFill>
                  <a:srgbClr val="000000"/>
                </a:solidFill>
                <a:latin typeface="Comic Sans MS"/>
                <a:ea typeface="Comic Sans MS"/>
                <a:cs typeface="Comic Sans MS"/>
                <a:sym typeface="Comic Sans MS"/>
              </a:rPr>
              <a:t>This divide-and-conquer technique is the basis of efficient algorithms for all kinds of problems, such as:</a:t>
            </a:r>
            <a:endParaRPr b="1" sz="1400">
              <a:solidFill>
                <a:srgbClr val="000000"/>
              </a:solidFill>
              <a:latin typeface="Comic Sans MS"/>
              <a:ea typeface="Comic Sans MS"/>
              <a:cs typeface="Comic Sans MS"/>
              <a:sym typeface="Comic Sans MS"/>
            </a:endParaRPr>
          </a:p>
          <a:p>
            <a:pPr indent="-317500" lvl="0" marL="457200" rtl="0" algn="l">
              <a:lnSpc>
                <a:spcPct val="200000"/>
              </a:lnSpc>
              <a:spcBef>
                <a:spcPts val="1600"/>
              </a:spcBef>
              <a:spcAft>
                <a:spcPts val="0"/>
              </a:spcAft>
              <a:buClr>
                <a:srgbClr val="000000"/>
              </a:buClr>
              <a:buSzPts val="1400"/>
              <a:buFont typeface="Comic Sans MS"/>
              <a:buChar char="-"/>
            </a:pPr>
            <a:r>
              <a:rPr b="1" lang="en" sz="1400">
                <a:solidFill>
                  <a:srgbClr val="000000"/>
                </a:solidFill>
                <a:uFill>
                  <a:noFill/>
                </a:uFill>
                <a:latin typeface="Comic Sans MS"/>
                <a:ea typeface="Comic Sans MS"/>
                <a:cs typeface="Comic Sans MS"/>
                <a:sym typeface="Comic Sans MS"/>
                <a:hlinkClick r:id="rId3"/>
              </a:rPr>
              <a:t>sorting</a:t>
            </a:r>
            <a:r>
              <a:rPr b="1" lang="en" sz="1400">
                <a:solidFill>
                  <a:srgbClr val="000000"/>
                </a:solidFill>
                <a:latin typeface="Comic Sans MS"/>
                <a:ea typeface="Comic Sans MS"/>
                <a:cs typeface="Comic Sans MS"/>
                <a:sym typeface="Comic Sans MS"/>
              </a:rPr>
              <a:t> (e.g., </a:t>
            </a:r>
            <a:r>
              <a:rPr b="1" lang="en" sz="1400">
                <a:solidFill>
                  <a:srgbClr val="000000"/>
                </a:solidFill>
                <a:uFill>
                  <a:noFill/>
                </a:uFill>
                <a:latin typeface="Comic Sans MS"/>
                <a:ea typeface="Comic Sans MS"/>
                <a:cs typeface="Comic Sans MS"/>
                <a:sym typeface="Comic Sans MS"/>
                <a:hlinkClick r:id="rId4"/>
              </a:rPr>
              <a:t>quicksort</a:t>
            </a:r>
            <a:r>
              <a:rPr b="1" lang="en" sz="1400">
                <a:solidFill>
                  <a:srgbClr val="000000"/>
                </a:solidFill>
                <a:latin typeface="Comic Sans MS"/>
                <a:ea typeface="Comic Sans MS"/>
                <a:cs typeface="Comic Sans MS"/>
                <a:sym typeface="Comic Sans MS"/>
              </a:rPr>
              <a:t>, </a:t>
            </a:r>
            <a:r>
              <a:rPr b="1" lang="en" sz="1400">
                <a:solidFill>
                  <a:srgbClr val="000000"/>
                </a:solidFill>
                <a:uFill>
                  <a:noFill/>
                </a:uFill>
                <a:latin typeface="Comic Sans MS"/>
                <a:ea typeface="Comic Sans MS"/>
                <a:cs typeface="Comic Sans MS"/>
                <a:sym typeface="Comic Sans MS"/>
                <a:hlinkClick r:id="rId5"/>
              </a:rPr>
              <a:t>merge sort</a:t>
            </a:r>
            <a:r>
              <a:rPr b="1" lang="en" sz="1400">
                <a:solidFill>
                  <a:srgbClr val="000000"/>
                </a:solidFill>
                <a:latin typeface="Comic Sans MS"/>
                <a:ea typeface="Comic Sans MS"/>
                <a:cs typeface="Comic Sans MS"/>
                <a:sym typeface="Comic Sans MS"/>
              </a:rPr>
              <a:t>)</a:t>
            </a:r>
            <a:endParaRPr b="1" sz="1400">
              <a:solidFill>
                <a:srgbClr val="000000"/>
              </a:solidFill>
              <a:latin typeface="Comic Sans MS"/>
              <a:ea typeface="Comic Sans MS"/>
              <a:cs typeface="Comic Sans MS"/>
              <a:sym typeface="Comic Sans MS"/>
            </a:endParaRPr>
          </a:p>
          <a:p>
            <a:pPr indent="-317500" lvl="0" marL="457200" rtl="0" algn="l">
              <a:lnSpc>
                <a:spcPct val="200000"/>
              </a:lnSpc>
              <a:spcBef>
                <a:spcPts val="0"/>
              </a:spcBef>
              <a:spcAft>
                <a:spcPts val="0"/>
              </a:spcAft>
              <a:buClr>
                <a:srgbClr val="000000"/>
              </a:buClr>
              <a:buSzPts val="1400"/>
              <a:buFont typeface="Comic Sans MS"/>
              <a:buChar char="-"/>
            </a:pPr>
            <a:r>
              <a:rPr b="1" lang="en" sz="1400">
                <a:solidFill>
                  <a:srgbClr val="000000"/>
                </a:solidFill>
                <a:uFill>
                  <a:noFill/>
                </a:uFill>
                <a:latin typeface="Comic Sans MS"/>
                <a:ea typeface="Comic Sans MS"/>
                <a:cs typeface="Comic Sans MS"/>
                <a:sym typeface="Comic Sans MS"/>
                <a:hlinkClick r:id="rId6"/>
              </a:rPr>
              <a:t>multiplying large numbers</a:t>
            </a:r>
            <a:r>
              <a:rPr b="1" lang="en" sz="1400">
                <a:solidFill>
                  <a:srgbClr val="000000"/>
                </a:solidFill>
                <a:latin typeface="Comic Sans MS"/>
                <a:ea typeface="Comic Sans MS"/>
                <a:cs typeface="Comic Sans MS"/>
                <a:sym typeface="Comic Sans MS"/>
              </a:rPr>
              <a:t> (e.g. the </a:t>
            </a:r>
            <a:r>
              <a:rPr b="1" lang="en" sz="1400">
                <a:solidFill>
                  <a:srgbClr val="000000"/>
                </a:solidFill>
                <a:uFill>
                  <a:noFill/>
                </a:uFill>
                <a:latin typeface="Comic Sans MS"/>
                <a:ea typeface="Comic Sans MS"/>
                <a:cs typeface="Comic Sans MS"/>
                <a:sym typeface="Comic Sans MS"/>
                <a:hlinkClick r:id="rId7"/>
              </a:rPr>
              <a:t>Karatsuba algorithm</a:t>
            </a:r>
            <a:r>
              <a:rPr b="1" lang="en" sz="1400">
                <a:solidFill>
                  <a:srgbClr val="000000"/>
                </a:solidFill>
                <a:latin typeface="Comic Sans MS"/>
                <a:ea typeface="Comic Sans MS"/>
                <a:cs typeface="Comic Sans MS"/>
                <a:sym typeface="Comic Sans MS"/>
              </a:rPr>
              <a:t>)</a:t>
            </a:r>
            <a:endParaRPr b="1" sz="1400">
              <a:solidFill>
                <a:srgbClr val="000000"/>
              </a:solidFill>
              <a:latin typeface="Comic Sans MS"/>
              <a:ea typeface="Comic Sans MS"/>
              <a:cs typeface="Comic Sans MS"/>
              <a:sym typeface="Comic Sans MS"/>
            </a:endParaRPr>
          </a:p>
          <a:p>
            <a:pPr indent="-317500" lvl="0" marL="457200" rtl="0" algn="l">
              <a:lnSpc>
                <a:spcPct val="200000"/>
              </a:lnSpc>
              <a:spcBef>
                <a:spcPts val="0"/>
              </a:spcBef>
              <a:spcAft>
                <a:spcPts val="0"/>
              </a:spcAft>
              <a:buClr>
                <a:srgbClr val="000000"/>
              </a:buClr>
              <a:buSzPts val="1400"/>
              <a:buFont typeface="Comic Sans MS"/>
              <a:buChar char="-"/>
            </a:pPr>
            <a:r>
              <a:rPr b="1" lang="en" sz="1400">
                <a:solidFill>
                  <a:srgbClr val="000000"/>
                </a:solidFill>
                <a:latin typeface="Comic Sans MS"/>
                <a:ea typeface="Comic Sans MS"/>
                <a:cs typeface="Comic Sans MS"/>
                <a:sym typeface="Comic Sans MS"/>
              </a:rPr>
              <a:t>finding the </a:t>
            </a:r>
            <a:r>
              <a:rPr b="1" lang="en" sz="1400">
                <a:solidFill>
                  <a:srgbClr val="000000"/>
                </a:solidFill>
                <a:uFill>
                  <a:noFill/>
                </a:uFill>
                <a:latin typeface="Comic Sans MS"/>
                <a:ea typeface="Comic Sans MS"/>
                <a:cs typeface="Comic Sans MS"/>
                <a:sym typeface="Comic Sans MS"/>
                <a:hlinkClick r:id="rId8"/>
              </a:rPr>
              <a:t>closest pair of points</a:t>
            </a:r>
            <a:endParaRPr b="1" sz="1400">
              <a:solidFill>
                <a:srgbClr val="000000"/>
              </a:solidFill>
              <a:latin typeface="Comic Sans MS"/>
              <a:ea typeface="Comic Sans MS"/>
              <a:cs typeface="Comic Sans MS"/>
              <a:sym typeface="Comic Sans MS"/>
            </a:endParaRPr>
          </a:p>
          <a:p>
            <a:pPr indent="-317500" lvl="0" marL="457200" rtl="0" algn="l">
              <a:lnSpc>
                <a:spcPct val="200000"/>
              </a:lnSpc>
              <a:spcBef>
                <a:spcPts val="0"/>
              </a:spcBef>
              <a:spcAft>
                <a:spcPts val="0"/>
              </a:spcAft>
              <a:buClr>
                <a:srgbClr val="000000"/>
              </a:buClr>
              <a:buSzPts val="1400"/>
              <a:buFont typeface="Comic Sans MS"/>
              <a:buChar char="-"/>
            </a:pPr>
            <a:r>
              <a:rPr b="1" lang="en" sz="1400">
                <a:solidFill>
                  <a:srgbClr val="000000"/>
                </a:solidFill>
                <a:latin typeface="Comic Sans MS"/>
                <a:ea typeface="Comic Sans MS"/>
                <a:cs typeface="Comic Sans MS"/>
                <a:sym typeface="Comic Sans MS"/>
              </a:rPr>
              <a:t>s</a:t>
            </a:r>
            <a:r>
              <a:rPr b="1" lang="en" sz="1400">
                <a:solidFill>
                  <a:srgbClr val="000000"/>
                </a:solidFill>
                <a:uFill>
                  <a:noFill/>
                </a:uFill>
                <a:latin typeface="Comic Sans MS"/>
                <a:ea typeface="Comic Sans MS"/>
                <a:cs typeface="Comic Sans MS"/>
                <a:sym typeface="Comic Sans MS"/>
                <a:hlinkClick r:id="rId9"/>
              </a:rPr>
              <a:t>yntactic analysis</a:t>
            </a:r>
            <a:r>
              <a:rPr b="1" lang="en" sz="1400">
                <a:solidFill>
                  <a:srgbClr val="000000"/>
                </a:solidFill>
                <a:latin typeface="Comic Sans MS"/>
                <a:ea typeface="Comic Sans MS"/>
                <a:cs typeface="Comic Sans MS"/>
                <a:sym typeface="Comic Sans MS"/>
              </a:rPr>
              <a:t> (e.g., </a:t>
            </a:r>
            <a:r>
              <a:rPr b="1" lang="en" sz="1400">
                <a:solidFill>
                  <a:srgbClr val="000000"/>
                </a:solidFill>
                <a:uFill>
                  <a:noFill/>
                </a:uFill>
                <a:latin typeface="Comic Sans MS"/>
                <a:ea typeface="Comic Sans MS"/>
                <a:cs typeface="Comic Sans MS"/>
                <a:sym typeface="Comic Sans MS"/>
                <a:hlinkClick r:id="rId10"/>
              </a:rPr>
              <a:t>top-down parsers</a:t>
            </a:r>
            <a:r>
              <a:rPr b="1" lang="en" sz="1400">
                <a:solidFill>
                  <a:srgbClr val="000000"/>
                </a:solidFill>
                <a:latin typeface="Comic Sans MS"/>
                <a:ea typeface="Comic Sans MS"/>
                <a:cs typeface="Comic Sans MS"/>
                <a:sym typeface="Comic Sans MS"/>
              </a:rPr>
              <a:t>)</a:t>
            </a:r>
            <a:endParaRPr b="1" sz="1400">
              <a:solidFill>
                <a:srgbClr val="000000"/>
              </a:solidFill>
              <a:latin typeface="Comic Sans MS"/>
              <a:ea typeface="Comic Sans MS"/>
              <a:cs typeface="Comic Sans MS"/>
              <a:sym typeface="Comic Sans MS"/>
            </a:endParaRPr>
          </a:p>
          <a:p>
            <a:pPr indent="-317500" lvl="0" marL="457200" rtl="0" algn="l">
              <a:lnSpc>
                <a:spcPct val="200000"/>
              </a:lnSpc>
              <a:spcBef>
                <a:spcPts val="0"/>
              </a:spcBef>
              <a:spcAft>
                <a:spcPts val="0"/>
              </a:spcAft>
              <a:buClr>
                <a:srgbClr val="000000"/>
              </a:buClr>
              <a:buSzPts val="1400"/>
              <a:buFont typeface="Comic Sans MS"/>
              <a:buChar char="-"/>
            </a:pPr>
            <a:r>
              <a:rPr b="1" lang="en" sz="1400">
                <a:solidFill>
                  <a:srgbClr val="000000"/>
                </a:solidFill>
                <a:latin typeface="Comic Sans MS"/>
                <a:ea typeface="Comic Sans MS"/>
                <a:cs typeface="Comic Sans MS"/>
                <a:sym typeface="Comic Sans MS"/>
              </a:rPr>
              <a:t>computing the </a:t>
            </a:r>
            <a:r>
              <a:rPr b="1" lang="en" sz="1400">
                <a:solidFill>
                  <a:srgbClr val="000000"/>
                </a:solidFill>
                <a:uFill>
                  <a:noFill/>
                </a:uFill>
                <a:latin typeface="Comic Sans MS"/>
                <a:ea typeface="Comic Sans MS"/>
                <a:cs typeface="Comic Sans MS"/>
                <a:sym typeface="Comic Sans MS"/>
                <a:hlinkClick r:id="rId11"/>
              </a:rPr>
              <a:t>discrete Fourier transform</a:t>
            </a:r>
            <a:r>
              <a:rPr b="1" lang="en" sz="1400">
                <a:solidFill>
                  <a:srgbClr val="000000"/>
                </a:solidFill>
                <a:latin typeface="Comic Sans MS"/>
                <a:ea typeface="Comic Sans MS"/>
                <a:cs typeface="Comic Sans MS"/>
                <a:sym typeface="Comic Sans MS"/>
              </a:rPr>
              <a:t> (</a:t>
            </a:r>
            <a:r>
              <a:rPr b="1" lang="en" sz="1400">
                <a:solidFill>
                  <a:srgbClr val="000000"/>
                </a:solidFill>
                <a:uFill>
                  <a:noFill/>
                </a:uFill>
                <a:latin typeface="Comic Sans MS"/>
                <a:ea typeface="Comic Sans MS"/>
                <a:cs typeface="Comic Sans MS"/>
                <a:sym typeface="Comic Sans MS"/>
                <a:hlinkClick r:id="rId12"/>
              </a:rPr>
              <a:t>FFT</a:t>
            </a:r>
            <a:r>
              <a:rPr b="1" lang="en" sz="1400">
                <a:solidFill>
                  <a:srgbClr val="000000"/>
                </a:solidFill>
                <a:latin typeface="Comic Sans MS"/>
                <a:ea typeface="Comic Sans MS"/>
                <a:cs typeface="Comic Sans MS"/>
                <a:sym typeface="Comic Sans MS"/>
              </a:rPr>
              <a:t>)</a:t>
            </a:r>
            <a:endParaRPr b="1" sz="1400">
              <a:solidFill>
                <a:srgbClr val="000000"/>
              </a:solidFill>
              <a:latin typeface="Comic Sans MS"/>
              <a:ea typeface="Comic Sans MS"/>
              <a:cs typeface="Comic Sans MS"/>
              <a:sym typeface="Comic Sans MS"/>
            </a:endParaRPr>
          </a:p>
          <a:p>
            <a:pPr indent="0" lvl="0" marL="0" rtl="0" algn="l">
              <a:spcBef>
                <a:spcPts val="1600"/>
              </a:spcBef>
              <a:spcAft>
                <a:spcPts val="1600"/>
              </a:spcAft>
              <a:buNone/>
            </a:pPr>
            <a:r>
              <a:t/>
            </a:r>
            <a:endParaRPr sz="1050">
              <a:solidFill>
                <a:srgbClr val="222222"/>
              </a:solidFill>
              <a:highlight>
                <a:srgbClr val="FFFFFF"/>
              </a:highlight>
              <a:latin typeface="Arial"/>
              <a:ea typeface="Arial"/>
              <a:cs typeface="Arial"/>
              <a:sym typeface="Arial"/>
            </a:endParaRPr>
          </a:p>
        </p:txBody>
      </p:sp>
      <p:sp>
        <p:nvSpPr>
          <p:cNvPr id="76" name="Google Shape;76;p16"/>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Google Shape;292;p52"/>
          <p:cNvSpPr txBox="1"/>
          <p:nvPr/>
        </p:nvSpPr>
        <p:spPr>
          <a:xfrm>
            <a:off x="2346725" y="321475"/>
            <a:ext cx="4157700" cy="4650600"/>
          </a:xfrm>
          <a:prstGeom prst="rect">
            <a:avLst/>
          </a:prstGeom>
          <a:noFill/>
          <a:ln>
            <a:noFill/>
          </a:ln>
        </p:spPr>
        <p:txBody>
          <a:bodyPr anchorCtr="0" anchor="t" bIns="91425" lIns="91425" spcFirstLastPara="1" rIns="91425" wrap="square" tIns="91425">
            <a:noAutofit/>
          </a:bodyPr>
          <a:lstStyle/>
          <a:p>
            <a:pPr indent="0" lvl="0" marL="0" rtl="0" algn="l">
              <a:lnSpc>
                <a:spcPct val="142857"/>
              </a:lnSpc>
              <a:spcBef>
                <a:spcPts val="0"/>
              </a:spcBef>
              <a:spcAft>
                <a:spcPts val="0"/>
              </a:spcAft>
              <a:buNone/>
            </a:pPr>
            <a:r>
              <a:rPr b="1" lang="en">
                <a:solidFill>
                  <a:srgbClr val="D73A49"/>
                </a:solidFill>
                <a:highlight>
                  <a:srgbClr val="FFFFFF"/>
                </a:highlight>
                <a:latin typeface="Comic Sans MS"/>
                <a:ea typeface="Comic Sans MS"/>
                <a:cs typeface="Comic Sans MS"/>
                <a:sym typeface="Comic Sans MS"/>
              </a:rPr>
              <a:t>if</a:t>
            </a:r>
            <a:r>
              <a:rPr b="1" lang="en">
                <a:solidFill>
                  <a:srgbClr val="24292E"/>
                </a:solidFill>
                <a:highlight>
                  <a:srgbClr val="FFFFFF"/>
                </a:highlight>
                <a:latin typeface="Comic Sans MS"/>
                <a:ea typeface="Comic Sans MS"/>
                <a:cs typeface="Comic Sans MS"/>
                <a:sym typeface="Comic Sans MS"/>
              </a:rPr>
              <a:t>(</a:t>
            </a:r>
            <a:r>
              <a:rPr b="1" lang="en">
                <a:solidFill>
                  <a:srgbClr val="6F42C1"/>
                </a:solidFill>
                <a:highlight>
                  <a:srgbClr val="FFFFFF"/>
                </a:highlight>
                <a:latin typeface="Comic Sans MS"/>
                <a:ea typeface="Comic Sans MS"/>
                <a:cs typeface="Comic Sans MS"/>
                <a:sym typeface="Comic Sans MS"/>
              </a:rPr>
              <a:t>solveNQueensUtil</a:t>
            </a:r>
            <a:r>
              <a:rPr b="1" lang="en">
                <a:solidFill>
                  <a:srgbClr val="24292E"/>
                </a:solidFill>
                <a:highlight>
                  <a:srgbClr val="FFFFFF"/>
                </a:highlight>
                <a:latin typeface="Comic Sans MS"/>
                <a:ea typeface="Comic Sans MS"/>
                <a:cs typeface="Comic Sans MS"/>
                <a:sym typeface="Comic Sans MS"/>
              </a:rPr>
              <a:t>(board, </a:t>
            </a:r>
            <a:r>
              <a:rPr b="1" lang="en">
                <a:solidFill>
                  <a:srgbClr val="005CC5"/>
                </a:solidFill>
                <a:highlight>
                  <a:srgbClr val="FFFFFF"/>
                </a:highlight>
                <a:latin typeface="Comic Sans MS"/>
                <a:ea typeface="Comic Sans MS"/>
                <a:cs typeface="Comic Sans MS"/>
                <a:sym typeface="Comic Sans MS"/>
              </a:rPr>
              <a:t>0</a:t>
            </a:r>
            <a:r>
              <a:rPr b="1" lang="en">
                <a:solidFill>
                  <a:srgbClr val="24292E"/>
                </a:solidFill>
                <a:highlight>
                  <a:srgbClr val="FFFFFF"/>
                </a:highlight>
                <a:latin typeface="Comic Sans MS"/>
                <a:ea typeface="Comic Sans MS"/>
                <a:cs typeface="Comic Sans MS"/>
                <a:sym typeface="Comic Sans MS"/>
              </a:rPr>
              <a:t>, slashCode, backslashCode,</a:t>
            </a:r>
            <a:endParaRPr b="1">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a:solidFill>
                  <a:srgbClr val="24292E"/>
                </a:solidFill>
                <a:highlight>
                  <a:srgbClr val="FFFFFF"/>
                </a:highlight>
                <a:latin typeface="Comic Sans MS"/>
                <a:ea typeface="Comic Sans MS"/>
                <a:cs typeface="Comic Sans MS"/>
                <a:sym typeface="Comic Sans MS"/>
              </a:rPr>
              <a:t>                       rowLookup, slashCodeLookup,</a:t>
            </a:r>
            <a:endParaRPr b="1">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a:solidFill>
                  <a:srgbClr val="24292E"/>
                </a:solidFill>
                <a:highlight>
                  <a:srgbClr val="FFFFFF"/>
                </a:highlight>
                <a:latin typeface="Comic Sans MS"/>
                <a:ea typeface="Comic Sans MS"/>
                <a:cs typeface="Comic Sans MS"/>
                <a:sym typeface="Comic Sans MS"/>
              </a:rPr>
              <a:t>                       backslashCodeLookup) </a:t>
            </a:r>
            <a:r>
              <a:rPr b="1" lang="en">
                <a:solidFill>
                  <a:srgbClr val="005CC5"/>
                </a:solidFill>
                <a:highlight>
                  <a:srgbClr val="FFFFFF"/>
                </a:highlight>
                <a:latin typeface="Comic Sans MS"/>
                <a:ea typeface="Comic Sans MS"/>
                <a:cs typeface="Comic Sans MS"/>
                <a:sym typeface="Comic Sans MS"/>
              </a:rPr>
              <a:t>==</a:t>
            </a:r>
            <a:r>
              <a:rPr b="1" lang="en">
                <a:solidFill>
                  <a:srgbClr val="24292E"/>
                </a:solidFill>
                <a:highlight>
                  <a:srgbClr val="FFFFFF"/>
                </a:highlight>
                <a:latin typeface="Comic Sans MS"/>
                <a:ea typeface="Comic Sans MS"/>
                <a:cs typeface="Comic Sans MS"/>
                <a:sym typeface="Comic Sans MS"/>
              </a:rPr>
              <a:t> </a:t>
            </a:r>
            <a:r>
              <a:rPr b="1" lang="en">
                <a:solidFill>
                  <a:srgbClr val="005CC5"/>
                </a:solidFill>
                <a:highlight>
                  <a:srgbClr val="FFFFFF"/>
                </a:highlight>
                <a:latin typeface="Comic Sans MS"/>
                <a:ea typeface="Comic Sans MS"/>
                <a:cs typeface="Comic Sans MS"/>
                <a:sym typeface="Comic Sans MS"/>
              </a:rPr>
              <a:t>False</a:t>
            </a:r>
            <a:r>
              <a:rPr b="1" lang="en">
                <a:solidFill>
                  <a:srgbClr val="24292E"/>
                </a:solidFill>
                <a:highlight>
                  <a:srgbClr val="FFFFFF"/>
                </a:highlight>
                <a:latin typeface="Comic Sans MS"/>
                <a:ea typeface="Comic Sans MS"/>
                <a:cs typeface="Comic Sans MS"/>
                <a:sym typeface="Comic Sans MS"/>
              </a:rPr>
              <a:t>):</a:t>
            </a:r>
            <a:endParaRPr b="1">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a:solidFill>
                  <a:srgbClr val="24292E"/>
                </a:solidFill>
                <a:highlight>
                  <a:srgbClr val="FFFFFF"/>
                </a:highlight>
                <a:latin typeface="Comic Sans MS"/>
                <a:ea typeface="Comic Sans MS"/>
                <a:cs typeface="Comic Sans MS"/>
                <a:sym typeface="Comic Sans MS"/>
              </a:rPr>
              <a:t>       </a:t>
            </a:r>
            <a:r>
              <a:rPr b="1" lang="en">
                <a:solidFill>
                  <a:srgbClr val="6F42C1"/>
                </a:solidFill>
                <a:highlight>
                  <a:srgbClr val="FFFFFF"/>
                </a:highlight>
                <a:latin typeface="Comic Sans MS"/>
                <a:ea typeface="Comic Sans MS"/>
                <a:cs typeface="Comic Sans MS"/>
                <a:sym typeface="Comic Sans MS"/>
              </a:rPr>
              <a:t>print</a:t>
            </a:r>
            <a:r>
              <a:rPr b="1" lang="en">
                <a:solidFill>
                  <a:srgbClr val="24292E"/>
                </a:solidFill>
                <a:highlight>
                  <a:srgbClr val="FFFFFF"/>
                </a:highlight>
                <a:latin typeface="Comic Sans MS"/>
                <a:ea typeface="Comic Sans MS"/>
                <a:cs typeface="Comic Sans MS"/>
                <a:sym typeface="Comic Sans MS"/>
              </a:rPr>
              <a:t>(</a:t>
            </a:r>
            <a:r>
              <a:rPr b="1" lang="en">
                <a:solidFill>
                  <a:srgbClr val="032F62"/>
                </a:solidFill>
                <a:highlight>
                  <a:srgbClr val="FFFFFF"/>
                </a:highlight>
                <a:latin typeface="Comic Sans MS"/>
                <a:ea typeface="Comic Sans MS"/>
                <a:cs typeface="Comic Sans MS"/>
                <a:sym typeface="Comic Sans MS"/>
              </a:rPr>
              <a:t>"Solution does not exist"</a:t>
            </a:r>
            <a:r>
              <a:rPr b="1" lang="en">
                <a:solidFill>
                  <a:srgbClr val="24292E"/>
                </a:solidFill>
                <a:highlight>
                  <a:srgbClr val="FFFFFF"/>
                </a:highlight>
                <a:latin typeface="Comic Sans MS"/>
                <a:ea typeface="Comic Sans MS"/>
                <a:cs typeface="Comic Sans MS"/>
                <a:sym typeface="Comic Sans MS"/>
              </a:rPr>
              <a:t>)</a:t>
            </a:r>
            <a:endParaRPr b="1">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a:solidFill>
                  <a:srgbClr val="24292E"/>
                </a:solidFill>
                <a:highlight>
                  <a:srgbClr val="FFFFFF"/>
                </a:highlight>
                <a:latin typeface="Comic Sans MS"/>
                <a:ea typeface="Comic Sans MS"/>
                <a:cs typeface="Comic Sans MS"/>
                <a:sym typeface="Comic Sans MS"/>
              </a:rPr>
              <a:t>       </a:t>
            </a:r>
            <a:r>
              <a:rPr b="1" lang="en">
                <a:solidFill>
                  <a:srgbClr val="D73A49"/>
                </a:solidFill>
                <a:highlight>
                  <a:srgbClr val="FFFFFF"/>
                </a:highlight>
                <a:latin typeface="Comic Sans MS"/>
                <a:ea typeface="Comic Sans MS"/>
                <a:cs typeface="Comic Sans MS"/>
                <a:sym typeface="Comic Sans MS"/>
              </a:rPr>
              <a:t>return</a:t>
            </a:r>
            <a:r>
              <a:rPr b="1" lang="en">
                <a:solidFill>
                  <a:srgbClr val="24292E"/>
                </a:solidFill>
                <a:highlight>
                  <a:srgbClr val="FFFFFF"/>
                </a:highlight>
                <a:latin typeface="Comic Sans MS"/>
                <a:ea typeface="Comic Sans MS"/>
                <a:cs typeface="Comic Sans MS"/>
                <a:sym typeface="Comic Sans MS"/>
              </a:rPr>
              <a:t> </a:t>
            </a:r>
            <a:r>
              <a:rPr b="1" lang="en">
                <a:solidFill>
                  <a:srgbClr val="005CC5"/>
                </a:solidFill>
                <a:highlight>
                  <a:srgbClr val="FFFFFF"/>
                </a:highlight>
                <a:latin typeface="Comic Sans MS"/>
                <a:ea typeface="Comic Sans MS"/>
                <a:cs typeface="Comic Sans MS"/>
                <a:sym typeface="Comic Sans MS"/>
              </a:rPr>
              <a:t>False</a:t>
            </a:r>
            <a:endParaRPr b="1">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a:solidFill>
                  <a:srgbClr val="24292E"/>
                </a:solidFill>
                <a:highlight>
                  <a:srgbClr val="FFFFFF"/>
                </a:highlight>
                <a:latin typeface="Comic Sans MS"/>
                <a:ea typeface="Comic Sans MS"/>
                <a:cs typeface="Comic Sans MS"/>
                <a:sym typeface="Comic Sans MS"/>
              </a:rPr>
              <a:t>   </a:t>
            </a:r>
            <a:r>
              <a:rPr b="1" lang="en">
                <a:solidFill>
                  <a:srgbClr val="6F42C1"/>
                </a:solidFill>
                <a:highlight>
                  <a:srgbClr val="FFFFFF"/>
                </a:highlight>
                <a:latin typeface="Comic Sans MS"/>
                <a:ea typeface="Comic Sans MS"/>
                <a:cs typeface="Comic Sans MS"/>
                <a:sym typeface="Comic Sans MS"/>
              </a:rPr>
              <a:t>printSolution</a:t>
            </a:r>
            <a:r>
              <a:rPr b="1" lang="en">
                <a:solidFill>
                  <a:srgbClr val="24292E"/>
                </a:solidFill>
                <a:highlight>
                  <a:srgbClr val="FFFFFF"/>
                </a:highlight>
                <a:latin typeface="Comic Sans MS"/>
                <a:ea typeface="Comic Sans MS"/>
                <a:cs typeface="Comic Sans MS"/>
                <a:sym typeface="Comic Sans MS"/>
              </a:rPr>
              <a:t>(board)</a:t>
            </a:r>
            <a:endParaRPr b="1">
              <a:solidFill>
                <a:srgbClr val="24292E"/>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a:solidFill>
                  <a:srgbClr val="24292E"/>
                </a:solidFill>
                <a:highlight>
                  <a:srgbClr val="FFFFFF"/>
                </a:highlight>
                <a:latin typeface="Comic Sans MS"/>
                <a:ea typeface="Comic Sans MS"/>
                <a:cs typeface="Comic Sans MS"/>
                <a:sym typeface="Comic Sans MS"/>
              </a:rPr>
              <a:t>   </a:t>
            </a:r>
            <a:r>
              <a:rPr b="1" lang="en">
                <a:solidFill>
                  <a:srgbClr val="D73A49"/>
                </a:solidFill>
                <a:highlight>
                  <a:srgbClr val="FFFFFF"/>
                </a:highlight>
                <a:latin typeface="Comic Sans MS"/>
                <a:ea typeface="Comic Sans MS"/>
                <a:cs typeface="Comic Sans MS"/>
                <a:sym typeface="Comic Sans MS"/>
              </a:rPr>
              <a:t>return</a:t>
            </a:r>
            <a:r>
              <a:rPr b="1" lang="en">
                <a:solidFill>
                  <a:srgbClr val="24292E"/>
                </a:solidFill>
                <a:highlight>
                  <a:srgbClr val="FFFFFF"/>
                </a:highlight>
                <a:latin typeface="Comic Sans MS"/>
                <a:ea typeface="Comic Sans MS"/>
                <a:cs typeface="Comic Sans MS"/>
                <a:sym typeface="Comic Sans MS"/>
              </a:rPr>
              <a:t> </a:t>
            </a:r>
            <a:r>
              <a:rPr b="1" lang="en">
                <a:solidFill>
                  <a:srgbClr val="005CC5"/>
                </a:solidFill>
                <a:highlight>
                  <a:srgbClr val="FFFFFF"/>
                </a:highlight>
                <a:latin typeface="Comic Sans MS"/>
                <a:ea typeface="Comic Sans MS"/>
                <a:cs typeface="Comic Sans MS"/>
                <a:sym typeface="Comic Sans MS"/>
              </a:rPr>
              <a:t>True</a:t>
            </a:r>
            <a:endParaRPr b="1">
              <a:solidFill>
                <a:srgbClr val="005CC5"/>
              </a:solidFill>
              <a:highlight>
                <a:srgbClr val="FFFFFF"/>
              </a:highlight>
              <a:latin typeface="Comic Sans MS"/>
              <a:ea typeface="Comic Sans MS"/>
              <a:cs typeface="Comic Sans MS"/>
              <a:sym typeface="Comic Sans MS"/>
            </a:endParaRPr>
          </a:p>
          <a:p>
            <a:pPr indent="0" lvl="0" marL="0" rtl="0" algn="l">
              <a:lnSpc>
                <a:spcPct val="142857"/>
              </a:lnSpc>
              <a:spcBef>
                <a:spcPts val="0"/>
              </a:spcBef>
              <a:spcAft>
                <a:spcPts val="0"/>
              </a:spcAft>
              <a:buNone/>
            </a:pPr>
            <a:r>
              <a:rPr b="1" lang="en">
                <a:solidFill>
                  <a:srgbClr val="6F42C1"/>
                </a:solidFill>
                <a:highlight>
                  <a:srgbClr val="FFFFFF"/>
                </a:highlight>
                <a:latin typeface="Comic Sans MS"/>
                <a:ea typeface="Comic Sans MS"/>
                <a:cs typeface="Comic Sans MS"/>
                <a:sym typeface="Comic Sans MS"/>
              </a:rPr>
              <a:t>solveNQueens</a:t>
            </a:r>
            <a:r>
              <a:rPr b="1" lang="en">
                <a:solidFill>
                  <a:srgbClr val="24292E"/>
                </a:solidFill>
                <a:highlight>
                  <a:srgbClr val="FFFFFF"/>
                </a:highlight>
                <a:latin typeface="Comic Sans MS"/>
                <a:ea typeface="Comic Sans MS"/>
                <a:cs typeface="Comic Sans MS"/>
                <a:sym typeface="Comic Sans MS"/>
              </a:rPr>
              <a:t>()</a:t>
            </a:r>
            <a:endParaRPr b="1">
              <a:solidFill>
                <a:srgbClr val="24292E"/>
              </a:solidFill>
              <a:highlight>
                <a:srgbClr val="FFFFFF"/>
              </a:highlight>
              <a:latin typeface="Comic Sans MS"/>
              <a:ea typeface="Comic Sans MS"/>
              <a:cs typeface="Comic Sans MS"/>
              <a:sym typeface="Comic Sans MS"/>
            </a:endParaRPr>
          </a:p>
          <a:p>
            <a:pPr indent="0" lvl="0" marL="0" rtl="0" algn="l">
              <a:spcBef>
                <a:spcPts val="0"/>
              </a:spcBef>
              <a:spcAft>
                <a:spcPts val="0"/>
              </a:spcAft>
              <a:buNone/>
            </a:pPr>
            <a:r>
              <a:t/>
            </a:r>
            <a:endParaRPr>
              <a:latin typeface="Source Code Pro"/>
              <a:ea typeface="Source Code Pro"/>
              <a:cs typeface="Source Code Pro"/>
              <a:sym typeface="Source Code Pro"/>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53"/>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17"/>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pic>
        <p:nvPicPr>
          <p:cNvPr id="82" name="Google Shape;82;p17"/>
          <p:cNvPicPr preferRelativeResize="0"/>
          <p:nvPr/>
        </p:nvPicPr>
        <p:blipFill>
          <a:blip r:embed="rId3">
            <a:alphaModFix/>
          </a:blip>
          <a:stretch>
            <a:fillRect/>
          </a:stretch>
        </p:blipFill>
        <p:spPr>
          <a:xfrm>
            <a:off x="998325" y="257175"/>
            <a:ext cx="7147325" cy="46291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8"/>
          <p:cNvSpPr txBox="1"/>
          <p:nvPr>
            <p:ph type="title"/>
          </p:nvPr>
        </p:nvSpPr>
        <p:spPr>
          <a:xfrm>
            <a:off x="2684875" y="182175"/>
            <a:ext cx="3412200" cy="79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Algorithm</a:t>
            </a:r>
            <a:endParaRPr/>
          </a:p>
        </p:txBody>
      </p:sp>
      <p:sp>
        <p:nvSpPr>
          <p:cNvPr id="88" name="Google Shape;88;p18"/>
          <p:cNvSpPr txBox="1"/>
          <p:nvPr/>
        </p:nvSpPr>
        <p:spPr>
          <a:xfrm>
            <a:off x="2684875" y="1156650"/>
            <a:ext cx="3412200" cy="37512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latin typeface="Comic Sans MS"/>
                <a:ea typeface="Comic Sans MS"/>
                <a:cs typeface="Comic Sans MS"/>
                <a:sym typeface="Comic Sans MS"/>
              </a:rPr>
              <a:t>DAC(a, i, j)</a:t>
            </a:r>
            <a:endParaRPr b="1">
              <a:latin typeface="Comic Sans MS"/>
              <a:ea typeface="Comic Sans MS"/>
              <a:cs typeface="Comic Sans MS"/>
              <a:sym typeface="Comic Sans MS"/>
            </a:endParaRPr>
          </a:p>
          <a:p>
            <a:pPr indent="0" lvl="0" marL="0" rtl="0" algn="l">
              <a:lnSpc>
                <a:spcPct val="150000"/>
              </a:lnSpc>
              <a:spcBef>
                <a:spcPts val="0"/>
              </a:spcBef>
              <a:spcAft>
                <a:spcPts val="0"/>
              </a:spcAft>
              <a:buNone/>
            </a:pPr>
            <a:r>
              <a:rPr b="1" lang="en">
                <a:latin typeface="Comic Sans MS"/>
                <a:ea typeface="Comic Sans MS"/>
                <a:cs typeface="Comic Sans MS"/>
                <a:sym typeface="Comic Sans MS"/>
              </a:rPr>
              <a:t>{</a:t>
            </a:r>
            <a:endParaRPr b="1">
              <a:latin typeface="Comic Sans MS"/>
              <a:ea typeface="Comic Sans MS"/>
              <a:cs typeface="Comic Sans MS"/>
              <a:sym typeface="Comic Sans MS"/>
            </a:endParaRPr>
          </a:p>
          <a:p>
            <a:pPr indent="0" lvl="0" marL="0" rtl="0" algn="l">
              <a:lnSpc>
                <a:spcPct val="150000"/>
              </a:lnSpc>
              <a:spcBef>
                <a:spcPts val="0"/>
              </a:spcBef>
              <a:spcAft>
                <a:spcPts val="0"/>
              </a:spcAft>
              <a:buNone/>
            </a:pPr>
            <a:r>
              <a:rPr b="1" lang="en">
                <a:latin typeface="Comic Sans MS"/>
                <a:ea typeface="Comic Sans MS"/>
                <a:cs typeface="Comic Sans MS"/>
                <a:sym typeface="Comic Sans MS"/>
              </a:rPr>
              <a:t>    if(small(a, i, j))</a:t>
            </a:r>
            <a:endParaRPr b="1">
              <a:latin typeface="Comic Sans MS"/>
              <a:ea typeface="Comic Sans MS"/>
              <a:cs typeface="Comic Sans MS"/>
              <a:sym typeface="Comic Sans MS"/>
            </a:endParaRPr>
          </a:p>
          <a:p>
            <a:pPr indent="0" lvl="0" marL="0" rtl="0" algn="l">
              <a:lnSpc>
                <a:spcPct val="150000"/>
              </a:lnSpc>
              <a:spcBef>
                <a:spcPts val="0"/>
              </a:spcBef>
              <a:spcAft>
                <a:spcPts val="0"/>
              </a:spcAft>
              <a:buNone/>
            </a:pPr>
            <a:r>
              <a:rPr b="1" lang="en">
                <a:latin typeface="Comic Sans MS"/>
                <a:ea typeface="Comic Sans MS"/>
                <a:cs typeface="Comic Sans MS"/>
                <a:sym typeface="Comic Sans MS"/>
              </a:rPr>
              <a:t>      return(Solution(a, i, j))</a:t>
            </a:r>
            <a:endParaRPr b="1">
              <a:latin typeface="Comic Sans MS"/>
              <a:ea typeface="Comic Sans MS"/>
              <a:cs typeface="Comic Sans MS"/>
              <a:sym typeface="Comic Sans MS"/>
            </a:endParaRPr>
          </a:p>
          <a:p>
            <a:pPr indent="0" lvl="0" marL="0" rtl="0" algn="l">
              <a:lnSpc>
                <a:spcPct val="150000"/>
              </a:lnSpc>
              <a:spcBef>
                <a:spcPts val="0"/>
              </a:spcBef>
              <a:spcAft>
                <a:spcPts val="0"/>
              </a:spcAft>
              <a:buNone/>
            </a:pPr>
            <a:r>
              <a:rPr b="1" lang="en">
                <a:latin typeface="Comic Sans MS"/>
                <a:ea typeface="Comic Sans MS"/>
                <a:cs typeface="Comic Sans MS"/>
                <a:sym typeface="Comic Sans MS"/>
              </a:rPr>
              <a:t>    else </a:t>
            </a:r>
            <a:endParaRPr b="1">
              <a:latin typeface="Comic Sans MS"/>
              <a:ea typeface="Comic Sans MS"/>
              <a:cs typeface="Comic Sans MS"/>
              <a:sym typeface="Comic Sans MS"/>
            </a:endParaRPr>
          </a:p>
          <a:p>
            <a:pPr indent="0" lvl="0" marL="0" rtl="0" algn="l">
              <a:lnSpc>
                <a:spcPct val="150000"/>
              </a:lnSpc>
              <a:spcBef>
                <a:spcPts val="0"/>
              </a:spcBef>
              <a:spcAft>
                <a:spcPts val="0"/>
              </a:spcAft>
              <a:buNone/>
            </a:pPr>
            <a:r>
              <a:rPr b="1" lang="en">
                <a:latin typeface="Comic Sans MS"/>
                <a:ea typeface="Comic Sans MS"/>
                <a:cs typeface="Comic Sans MS"/>
                <a:sym typeface="Comic Sans MS"/>
              </a:rPr>
              <a:t>      m = divide(a, i, j)               </a:t>
            </a:r>
            <a:endParaRPr b="1">
              <a:latin typeface="Comic Sans MS"/>
              <a:ea typeface="Comic Sans MS"/>
              <a:cs typeface="Comic Sans MS"/>
              <a:sym typeface="Comic Sans MS"/>
            </a:endParaRPr>
          </a:p>
          <a:p>
            <a:pPr indent="0" lvl="0" marL="0" rtl="0" algn="l">
              <a:lnSpc>
                <a:spcPct val="150000"/>
              </a:lnSpc>
              <a:spcBef>
                <a:spcPts val="0"/>
              </a:spcBef>
              <a:spcAft>
                <a:spcPts val="0"/>
              </a:spcAft>
              <a:buNone/>
            </a:pPr>
            <a:r>
              <a:rPr b="1" lang="en">
                <a:latin typeface="Comic Sans MS"/>
                <a:ea typeface="Comic Sans MS"/>
                <a:cs typeface="Comic Sans MS"/>
                <a:sym typeface="Comic Sans MS"/>
              </a:rPr>
              <a:t>      b = DAC(a, i, mid)                </a:t>
            </a:r>
            <a:endParaRPr b="1">
              <a:latin typeface="Comic Sans MS"/>
              <a:ea typeface="Comic Sans MS"/>
              <a:cs typeface="Comic Sans MS"/>
              <a:sym typeface="Comic Sans MS"/>
            </a:endParaRPr>
          </a:p>
          <a:p>
            <a:pPr indent="0" lvl="0" marL="0" rtl="0" algn="l">
              <a:lnSpc>
                <a:spcPct val="150000"/>
              </a:lnSpc>
              <a:spcBef>
                <a:spcPts val="0"/>
              </a:spcBef>
              <a:spcAft>
                <a:spcPts val="0"/>
              </a:spcAft>
              <a:buNone/>
            </a:pPr>
            <a:r>
              <a:rPr b="1" lang="en">
                <a:latin typeface="Comic Sans MS"/>
                <a:ea typeface="Comic Sans MS"/>
                <a:cs typeface="Comic Sans MS"/>
                <a:sym typeface="Comic Sans MS"/>
              </a:rPr>
              <a:t>      c = DAC(a, mid+1, j)           </a:t>
            </a:r>
            <a:endParaRPr b="1">
              <a:latin typeface="Comic Sans MS"/>
              <a:ea typeface="Comic Sans MS"/>
              <a:cs typeface="Comic Sans MS"/>
              <a:sym typeface="Comic Sans MS"/>
            </a:endParaRPr>
          </a:p>
          <a:p>
            <a:pPr indent="0" lvl="0" marL="0" rtl="0" algn="l">
              <a:lnSpc>
                <a:spcPct val="150000"/>
              </a:lnSpc>
              <a:spcBef>
                <a:spcPts val="0"/>
              </a:spcBef>
              <a:spcAft>
                <a:spcPts val="0"/>
              </a:spcAft>
              <a:buNone/>
            </a:pPr>
            <a:r>
              <a:rPr b="1" lang="en">
                <a:latin typeface="Comic Sans MS"/>
                <a:ea typeface="Comic Sans MS"/>
                <a:cs typeface="Comic Sans MS"/>
                <a:sym typeface="Comic Sans MS"/>
              </a:rPr>
              <a:t>      d = combine(b, c)                 </a:t>
            </a:r>
            <a:endParaRPr b="1">
              <a:latin typeface="Comic Sans MS"/>
              <a:ea typeface="Comic Sans MS"/>
              <a:cs typeface="Comic Sans MS"/>
              <a:sym typeface="Comic Sans MS"/>
            </a:endParaRPr>
          </a:p>
          <a:p>
            <a:pPr indent="0" lvl="0" marL="0" rtl="0" algn="l">
              <a:lnSpc>
                <a:spcPct val="150000"/>
              </a:lnSpc>
              <a:spcBef>
                <a:spcPts val="0"/>
              </a:spcBef>
              <a:spcAft>
                <a:spcPts val="0"/>
              </a:spcAft>
              <a:buNone/>
            </a:pPr>
            <a:r>
              <a:rPr b="1" lang="en">
                <a:latin typeface="Comic Sans MS"/>
                <a:ea typeface="Comic Sans MS"/>
                <a:cs typeface="Comic Sans MS"/>
                <a:sym typeface="Comic Sans MS"/>
              </a:rPr>
              <a:t>   return(d)</a:t>
            </a:r>
            <a:endParaRPr b="1">
              <a:latin typeface="Comic Sans MS"/>
              <a:ea typeface="Comic Sans MS"/>
              <a:cs typeface="Comic Sans MS"/>
              <a:sym typeface="Comic Sans MS"/>
            </a:endParaRPr>
          </a:p>
          <a:p>
            <a:pPr indent="0" lvl="0" marL="101600" marR="101600" rtl="0" algn="l">
              <a:lnSpc>
                <a:spcPct val="150000"/>
              </a:lnSpc>
              <a:spcBef>
                <a:spcPts val="0"/>
              </a:spcBef>
              <a:spcAft>
                <a:spcPts val="0"/>
              </a:spcAft>
              <a:buNone/>
            </a:pPr>
            <a:r>
              <a:rPr b="1" lang="en">
                <a:latin typeface="Comic Sans MS"/>
                <a:ea typeface="Comic Sans MS"/>
                <a:cs typeface="Comic Sans MS"/>
                <a:sym typeface="Comic Sans MS"/>
              </a:rPr>
              <a:t>}</a:t>
            </a:r>
            <a:endParaRPr b="1">
              <a:latin typeface="Comic Sans MS"/>
              <a:ea typeface="Comic Sans MS"/>
              <a:cs typeface="Comic Sans MS"/>
              <a:sym typeface="Comic Sans MS"/>
            </a:endParaRPr>
          </a:p>
          <a:p>
            <a:pPr indent="0" lvl="0" marL="0" rtl="0" algn="l">
              <a:lnSpc>
                <a:spcPct val="150000"/>
              </a:lnSpc>
              <a:spcBef>
                <a:spcPts val="800"/>
              </a:spcBef>
              <a:spcAft>
                <a:spcPts val="0"/>
              </a:spcAft>
              <a:buNone/>
            </a:pPr>
            <a:r>
              <a:t/>
            </a:r>
            <a:endParaRPr>
              <a:latin typeface="Comic Sans MS"/>
              <a:ea typeface="Comic Sans MS"/>
              <a:cs typeface="Comic Sans MS"/>
              <a:sym typeface="Comic Sans M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Real life Example</a:t>
            </a:r>
            <a:endParaRPr/>
          </a:p>
        </p:txBody>
      </p:sp>
      <p:sp>
        <p:nvSpPr>
          <p:cNvPr id="94" name="Google Shape;94;p19"/>
          <p:cNvSpPr txBox="1"/>
          <p:nvPr>
            <p:ph idx="2" type="body"/>
          </p:nvPr>
        </p:nvSpPr>
        <p:spPr>
          <a:xfrm>
            <a:off x="4939500" y="246450"/>
            <a:ext cx="3837000" cy="46293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3000">
                <a:solidFill>
                  <a:srgbClr val="000000"/>
                </a:solidFill>
              </a:rPr>
              <a:t>Finding Cube Root of a Number</a:t>
            </a:r>
            <a:endParaRPr>
              <a:solidFill>
                <a:srgbClr val="000000"/>
              </a:solidFill>
            </a:endParaRPr>
          </a:p>
        </p:txBody>
      </p:sp>
      <p:sp>
        <p:nvSpPr>
          <p:cNvPr id="95" name="Google Shape;95;p1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 </a:t>
            </a:r>
            <a:endParaRPr sz="3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71450"/>
            <a:ext cx="8520600" cy="80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highlight>
                  <a:srgbClr val="FFFF00"/>
                </a:highlight>
              </a:rPr>
              <a:t>C++ program to find cubic root of a numbe</a:t>
            </a:r>
            <a:r>
              <a:rPr lang="en" sz="3600">
                <a:highlight>
                  <a:srgbClr val="FFFF00"/>
                </a:highlight>
              </a:rPr>
              <a:t>r</a:t>
            </a:r>
            <a:endParaRPr sz="3600">
              <a:highlight>
                <a:srgbClr val="FFFF00"/>
              </a:highlight>
            </a:endParaRPr>
          </a:p>
        </p:txBody>
      </p:sp>
      <p:sp>
        <p:nvSpPr>
          <p:cNvPr id="101" name="Google Shape;101;p20"/>
          <p:cNvSpPr txBox="1"/>
          <p:nvPr>
            <p:ph idx="1" type="body"/>
          </p:nvPr>
        </p:nvSpPr>
        <p:spPr>
          <a:xfrm>
            <a:off x="858175" y="633075"/>
            <a:ext cx="3503100" cy="4204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000000"/>
                </a:solidFill>
                <a:highlight>
                  <a:srgbClr val="00FFFF"/>
                </a:highlight>
                <a:latin typeface="Arial"/>
                <a:ea typeface="Arial"/>
                <a:cs typeface="Arial"/>
                <a:sym typeface="Arial"/>
              </a:rPr>
              <a:t>/</a:t>
            </a:r>
            <a:r>
              <a:rPr lang="en" sz="1100">
                <a:solidFill>
                  <a:srgbClr val="000000"/>
                </a:solidFill>
                <a:highlight>
                  <a:srgbClr val="FFF2CC"/>
                </a:highlight>
                <a:latin typeface="Arial"/>
                <a:ea typeface="Arial"/>
                <a:cs typeface="Arial"/>
                <a:sym typeface="Arial"/>
              </a:rPr>
              <a:t>/ using Binary Search</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#include &lt;bits/stdc++.h&gt;</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using namespace std;	</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Returns the absolute value of n-mid*mid*mid</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double diff(double n,double mid)</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if (n &gt; (mid*mid*mid))</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return (n-(mid*mid*mid));</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else</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return ((mid*mid*mid) - n);</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Returns cube root of a no n</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double cubicRoot(double n)</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 Set start and end for binary search</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double start = 0, end = n;</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 Set precision</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double e = 0.0000001;</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while (true)</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double mid = (start + end)/2;</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double error = diff(n, mid);</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t/>
            </a:r>
            <a:endParaRPr sz="1100">
              <a:solidFill>
                <a:srgbClr val="000000"/>
              </a:solidFill>
              <a:highlight>
                <a:srgbClr val="00FFFF"/>
              </a:highlight>
              <a:latin typeface="Arial"/>
              <a:ea typeface="Arial"/>
              <a:cs typeface="Arial"/>
              <a:sym typeface="Arial"/>
            </a:endParaRPr>
          </a:p>
          <a:p>
            <a:pPr indent="0" lvl="0" marL="0" rtl="0" algn="l">
              <a:lnSpc>
                <a:spcPct val="100000"/>
              </a:lnSpc>
              <a:spcBef>
                <a:spcPts val="0"/>
              </a:spcBef>
              <a:spcAft>
                <a:spcPts val="0"/>
              </a:spcAft>
              <a:buNone/>
            </a:pPr>
            <a:r>
              <a:rPr lang="en" sz="1200">
                <a:solidFill>
                  <a:srgbClr val="000000"/>
                </a:solidFill>
                <a:highlight>
                  <a:srgbClr val="00FFFF"/>
                </a:highlight>
                <a:latin typeface="Arial"/>
                <a:ea typeface="Arial"/>
                <a:cs typeface="Arial"/>
                <a:sym typeface="Arial"/>
              </a:rPr>
              <a:t>  </a:t>
            </a:r>
            <a:endParaRPr sz="1200">
              <a:solidFill>
                <a:srgbClr val="000000"/>
              </a:solidFill>
              <a:highlight>
                <a:srgbClr val="00FFFF"/>
              </a:highlight>
              <a:latin typeface="Arial"/>
              <a:ea typeface="Arial"/>
              <a:cs typeface="Arial"/>
              <a:sym typeface="Arial"/>
            </a:endParaRPr>
          </a:p>
          <a:p>
            <a:pPr indent="0" lvl="0" marL="0" rtl="0" algn="l">
              <a:lnSpc>
                <a:spcPct val="100000"/>
              </a:lnSpc>
              <a:spcBef>
                <a:spcPts val="0"/>
              </a:spcBef>
              <a:spcAft>
                <a:spcPts val="0"/>
              </a:spcAft>
              <a:buNone/>
            </a:pPr>
            <a:r>
              <a:rPr lang="en" sz="1200">
                <a:solidFill>
                  <a:srgbClr val="000000"/>
                </a:solidFill>
                <a:latin typeface="Arial"/>
                <a:ea typeface="Arial"/>
                <a:cs typeface="Arial"/>
                <a:sym typeface="Arial"/>
              </a:rPr>
              <a:t>	</a:t>
            </a:r>
            <a:endParaRPr/>
          </a:p>
        </p:txBody>
      </p:sp>
      <p:sp>
        <p:nvSpPr>
          <p:cNvPr id="102" name="Google Shape;102;p20"/>
          <p:cNvSpPr txBox="1"/>
          <p:nvPr>
            <p:ph idx="2" type="body"/>
          </p:nvPr>
        </p:nvSpPr>
        <p:spPr>
          <a:xfrm>
            <a:off x="4770925" y="437025"/>
            <a:ext cx="3407700" cy="4596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
                <a:solidFill>
                  <a:srgbClr val="000000"/>
                </a:solidFill>
                <a:latin typeface="Arial"/>
                <a:ea typeface="Arial"/>
                <a:cs typeface="Arial"/>
                <a:sym typeface="Arial"/>
              </a:rPr>
              <a:t>  </a:t>
            </a:r>
            <a:endParaRPr sz="1000">
              <a:solidFill>
                <a:srgbClr val="000000"/>
              </a:solidFill>
              <a:latin typeface="Arial"/>
              <a:ea typeface="Arial"/>
              <a:cs typeface="Arial"/>
              <a:sym typeface="Arial"/>
            </a:endParaRPr>
          </a:p>
          <a:p>
            <a:pPr indent="0" lvl="0" marL="0" rtl="0" algn="l">
              <a:lnSpc>
                <a:spcPct val="100000"/>
              </a:lnSpc>
              <a:spcBef>
                <a:spcPts val="0"/>
              </a:spcBef>
              <a:spcAft>
                <a:spcPts val="0"/>
              </a:spcAft>
              <a:buNone/>
            </a:pPr>
            <a:r>
              <a:rPr lang="en" sz="1000">
                <a:solidFill>
                  <a:srgbClr val="000000"/>
                </a:solidFill>
                <a:latin typeface="Arial"/>
                <a:ea typeface="Arial"/>
                <a:cs typeface="Arial"/>
                <a:sym typeface="Arial"/>
              </a:rPr>
              <a:t>    	</a:t>
            </a:r>
            <a:r>
              <a:rPr lang="en" sz="1100">
                <a:solidFill>
                  <a:srgbClr val="000000"/>
                </a:solidFill>
                <a:highlight>
                  <a:srgbClr val="FFF2CC"/>
                </a:highlight>
                <a:latin typeface="Arial"/>
                <a:ea typeface="Arial"/>
                <a:cs typeface="Arial"/>
                <a:sym typeface="Arial"/>
              </a:rPr>
              <a:t>// If error is less than e then mid is</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 our answer so return mid</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if (error &lt;= e)</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return mid;</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 If mid*mid*mid is greater than n set</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 end = mid</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if ((mid*mid*mid) &gt; n)</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end = mid;</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 If mid*mid*mid is less than n set</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 start = mid</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else</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start = mid;</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Driver code</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int main()</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double n = 3;</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printf("Cubic root of %lf is %lf\n",</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n, cubicRoot(n));</a:t>
            </a:r>
            <a:endParaRPr sz="11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rPr lang="en" sz="1100">
                <a:solidFill>
                  <a:srgbClr val="000000"/>
                </a:solidFill>
                <a:highlight>
                  <a:srgbClr val="FFF2CC"/>
                </a:highlight>
                <a:latin typeface="Arial"/>
                <a:ea typeface="Arial"/>
                <a:cs typeface="Arial"/>
                <a:sym typeface="Arial"/>
              </a:rPr>
              <a:t>	return 0;</a:t>
            </a:r>
            <a:endParaRPr sz="1100">
              <a:solidFill>
                <a:srgbClr val="000000"/>
              </a:solidFill>
              <a:highlight>
                <a:srgbClr val="FFF2CC"/>
              </a:highlight>
              <a:latin typeface="Arial"/>
              <a:ea typeface="Arial"/>
              <a:cs typeface="Arial"/>
              <a:sym typeface="Arial"/>
            </a:endParaRPr>
          </a:p>
          <a:p>
            <a:pPr indent="0" lvl="0" marL="228600" rtl="0" algn="l">
              <a:lnSpc>
                <a:spcPct val="100000"/>
              </a:lnSpc>
              <a:spcBef>
                <a:spcPts val="0"/>
              </a:spcBef>
              <a:spcAft>
                <a:spcPts val="0"/>
              </a:spcAft>
              <a:buNone/>
            </a:pPr>
            <a:r>
              <a:rPr lang="en" sz="1000">
                <a:solidFill>
                  <a:srgbClr val="000000"/>
                </a:solidFill>
                <a:highlight>
                  <a:srgbClr val="FFF2CC"/>
                </a:highlight>
                <a:latin typeface="Arial"/>
                <a:ea typeface="Arial"/>
                <a:cs typeface="Arial"/>
                <a:sym typeface="Arial"/>
              </a:rPr>
              <a:t>}</a:t>
            </a:r>
            <a:endParaRPr sz="1000">
              <a:solidFill>
                <a:srgbClr val="000000"/>
              </a:solidFill>
              <a:highlight>
                <a:srgbClr val="FFF2CC"/>
              </a:highlight>
              <a:latin typeface="Arial"/>
              <a:ea typeface="Arial"/>
              <a:cs typeface="Arial"/>
              <a:sym typeface="Arial"/>
            </a:endParaRPr>
          </a:p>
          <a:p>
            <a:pPr indent="0" lvl="0" marL="0" rtl="0" algn="l">
              <a:lnSpc>
                <a:spcPct val="100000"/>
              </a:lnSpc>
              <a:spcBef>
                <a:spcPts val="0"/>
              </a:spcBef>
              <a:spcAft>
                <a:spcPts val="0"/>
              </a:spcAft>
              <a:buNone/>
            </a:pPr>
            <a:r>
              <a:t/>
            </a:r>
            <a:endParaRPr/>
          </a:p>
          <a:p>
            <a:pPr indent="0" lvl="0" marL="0" rtl="0" algn="l">
              <a:spcBef>
                <a:spcPts val="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276400"/>
            <a:ext cx="76665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200"/>
              <a:t>Backtracking Algortihm</a:t>
            </a:r>
            <a:endParaRPr sz="4200"/>
          </a:p>
        </p:txBody>
      </p:sp>
      <p:sp>
        <p:nvSpPr>
          <p:cNvPr id="108" name="Google Shape;108;p21"/>
          <p:cNvSpPr txBox="1"/>
          <p:nvPr>
            <p:ph idx="1" type="body"/>
          </p:nvPr>
        </p:nvSpPr>
        <p:spPr>
          <a:xfrm>
            <a:off x="590900" y="1378850"/>
            <a:ext cx="7473300" cy="317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sz="1600">
                <a:solidFill>
                  <a:srgbClr val="1155CC"/>
                </a:solidFill>
                <a:highlight>
                  <a:srgbClr val="FAFAFA"/>
                </a:highlight>
                <a:latin typeface="Comic Sans MS"/>
                <a:ea typeface="Comic Sans MS"/>
                <a:cs typeface="Comic Sans MS"/>
                <a:sym typeface="Comic Sans MS"/>
              </a:rPr>
              <a:t>Backtracking</a:t>
            </a:r>
            <a:r>
              <a:rPr i="1" lang="en" sz="1600">
                <a:solidFill>
                  <a:srgbClr val="1155CC"/>
                </a:solidFill>
                <a:highlight>
                  <a:srgbClr val="FAFAFA"/>
                </a:highlight>
                <a:latin typeface="Comic Sans MS"/>
                <a:ea typeface="Comic Sans MS"/>
                <a:cs typeface="Comic Sans MS"/>
                <a:sym typeface="Comic Sans MS"/>
              </a:rPr>
              <a:t> can be defined as a general algorithmic technique that considers searching every possible combination in order to solve a computational problem.</a:t>
            </a:r>
            <a:endParaRPr i="1" sz="1600">
              <a:solidFill>
                <a:srgbClr val="1155CC"/>
              </a:solidFill>
              <a:highlight>
                <a:srgbClr val="FAFAFA"/>
              </a:highlight>
              <a:latin typeface="Comic Sans MS"/>
              <a:ea typeface="Comic Sans MS"/>
              <a:cs typeface="Comic Sans MS"/>
              <a:sym typeface="Comic Sans MS"/>
            </a:endParaRPr>
          </a:p>
          <a:p>
            <a:pPr indent="0" lvl="0" marL="0" rtl="0" algn="ctr">
              <a:spcBef>
                <a:spcPts val="1600"/>
              </a:spcBef>
              <a:spcAft>
                <a:spcPts val="1600"/>
              </a:spcAft>
              <a:buNone/>
            </a:pPr>
            <a:r>
              <a:rPr lang="en" sz="1600">
                <a:solidFill>
                  <a:srgbClr val="000000"/>
                </a:solidFill>
                <a:highlight>
                  <a:srgbClr val="FFFFFF"/>
                </a:highlight>
                <a:latin typeface="Comic Sans MS"/>
                <a:ea typeface="Comic Sans MS"/>
                <a:cs typeface="Comic Sans MS"/>
                <a:sym typeface="Comic Sans MS"/>
              </a:rPr>
              <a:t>Backtracking is an algorithmic-technique for solving problems recursively by trying to build a solution incrementally, one piece at a time, removing those solutions that fail to satisfy the constraints of the problem at any point of time (by time, here, is referred to the time elapsed till reaching any level of the search tree).</a:t>
            </a:r>
            <a:endParaRPr i="1" sz="1600">
              <a:solidFill>
                <a:srgbClr val="000000"/>
              </a:solidFill>
              <a:highlight>
                <a:srgbClr val="FAFAFA"/>
              </a:highlight>
              <a:latin typeface="Comic Sans MS"/>
              <a:ea typeface="Comic Sans MS"/>
              <a:cs typeface="Comic Sans MS"/>
              <a:sym typeface="Comic Sans M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